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27" r:id="rId1"/>
  </p:sldMasterIdLst>
  <p:notesMasterIdLst>
    <p:notesMasterId r:id="rId31"/>
  </p:notesMasterIdLst>
  <p:handoutMasterIdLst>
    <p:handoutMasterId r:id="rId32"/>
  </p:handoutMasterIdLst>
  <p:sldIdLst>
    <p:sldId id="344" r:id="rId2"/>
    <p:sldId id="306" r:id="rId3"/>
    <p:sldId id="314" r:id="rId4"/>
    <p:sldId id="319" r:id="rId5"/>
    <p:sldId id="320" r:id="rId6"/>
    <p:sldId id="321" r:id="rId7"/>
    <p:sldId id="322" r:id="rId8"/>
    <p:sldId id="323" r:id="rId9"/>
    <p:sldId id="324" r:id="rId10"/>
    <p:sldId id="325" r:id="rId11"/>
    <p:sldId id="326" r:id="rId12"/>
    <p:sldId id="327" r:id="rId13"/>
    <p:sldId id="328" r:id="rId14"/>
    <p:sldId id="329" r:id="rId15"/>
    <p:sldId id="330" r:id="rId16"/>
    <p:sldId id="331" r:id="rId17"/>
    <p:sldId id="332" r:id="rId18"/>
    <p:sldId id="333" r:id="rId19"/>
    <p:sldId id="334" r:id="rId20"/>
    <p:sldId id="335" r:id="rId21"/>
    <p:sldId id="336" r:id="rId22"/>
    <p:sldId id="337" r:id="rId23"/>
    <p:sldId id="339" r:id="rId24"/>
    <p:sldId id="340" r:id="rId25"/>
    <p:sldId id="341" r:id="rId26"/>
    <p:sldId id="342" r:id="rId27"/>
    <p:sldId id="343" r:id="rId28"/>
    <p:sldId id="338" r:id="rId29"/>
    <p:sldId id="305" r:id="rId30"/>
  </p:sldIdLst>
  <p:sldSz cx="9144000" cy="5143500" type="screen16x9"/>
  <p:notesSz cx="6858000" cy="9144000"/>
  <p:defaultTextStyle>
    <a:defPPr>
      <a:defRPr lang="en-US"/>
    </a:defPPr>
    <a:lvl1pPr algn="l" defTabSz="455613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1pPr>
    <a:lvl2pPr marL="455613" indent="1588" algn="l" defTabSz="455613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2pPr>
    <a:lvl3pPr marL="912813" indent="1588" algn="l" defTabSz="455613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3pPr>
    <a:lvl4pPr marL="1370013" indent="1588" algn="l" defTabSz="455613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4pPr>
    <a:lvl5pPr marL="1827213" indent="1588" algn="l" defTabSz="455613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9" userDrawn="1">
          <p15:clr>
            <a:srgbClr val="A4A3A4"/>
          </p15:clr>
        </p15:guide>
        <p15:guide id="4" pos="5534" userDrawn="1">
          <p15:clr>
            <a:srgbClr val="A4A3A4"/>
          </p15:clr>
        </p15:guide>
        <p15:guide id="5" orient="horz" pos="2867" userDrawn="1">
          <p15:clr>
            <a:srgbClr val="A4A3A4"/>
          </p15:clr>
        </p15:guide>
        <p15:guide id="7" pos="226" userDrawn="1">
          <p15:clr>
            <a:srgbClr val="A4A3A4"/>
          </p15:clr>
        </p15:guide>
        <p15:guide id="8" userDrawn="1">
          <p15:clr>
            <a:srgbClr val="000000"/>
          </p15:clr>
        </p15:guide>
        <p15:guide id="9" orient="horz" userDrawn="1">
          <p15:clr>
            <a:srgbClr val="000000"/>
          </p15:clr>
        </p15:guide>
        <p15:guide id="10" orient="horz" pos="3240" userDrawn="1">
          <p15:clr>
            <a:srgbClr val="000000"/>
          </p15:clr>
        </p15:guide>
        <p15:guide id="11" pos="5760" userDrawn="1">
          <p15:clr>
            <a:srgbClr val="000000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19D93"/>
    <a:srgbClr val="4FAFA8"/>
    <a:srgbClr val="C6D9F1"/>
    <a:srgbClr val="DBEEF4"/>
    <a:srgbClr val="157D64"/>
    <a:srgbClr val="213F5E"/>
    <a:srgbClr val="EBECED"/>
    <a:srgbClr val="F6F7F8"/>
    <a:srgbClr val="4BB7C4"/>
    <a:srgbClr val="DCE6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enhum Estilo, Nenhuma Grad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DF18680-E054-41AD-8BC1-D1AEF772440D}" styleName="Estilo Médio 2 - Ênfase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61" autoAdjust="0"/>
    <p:restoredTop sz="93559" autoAdjust="0"/>
  </p:normalViewPr>
  <p:slideViewPr>
    <p:cSldViewPr snapToGrid="0" snapToObjects="1">
      <p:cViewPr varScale="1">
        <p:scale>
          <a:sx n="153" d="100"/>
          <a:sy n="153" d="100"/>
        </p:scale>
        <p:origin x="162" y="1494"/>
      </p:cViewPr>
      <p:guideLst>
        <p:guide orient="horz" pos="259"/>
        <p:guide pos="5534"/>
        <p:guide orient="horz" pos="2867"/>
        <p:guide pos="226"/>
        <p:guide/>
        <p:guide orient="horz"/>
        <p:guide orient="horz" pos="3240"/>
        <p:guide pos="57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 snapToObjects="1">
      <p:cViewPr varScale="1">
        <p:scale>
          <a:sx n="58" d="100"/>
          <a:sy n="58" d="100"/>
        </p:scale>
        <p:origin x="2808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8EC703A-45DD-4E32-8969-E371DF6B530E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41938F39-B707-40F8-A1EF-BEA5C1BB490C}">
      <dgm:prSet phldrT="[Texto]" custT="1"/>
      <dgm:spPr>
        <a:solidFill>
          <a:schemeClr val="bg1">
            <a:lumMod val="95000"/>
          </a:schemeClr>
        </a:solidFill>
        <a:ln w="3175">
          <a:solidFill>
            <a:schemeClr val="bg1">
              <a:lumMod val="85000"/>
            </a:schemeClr>
          </a:solidFill>
        </a:ln>
      </dgm:spPr>
      <dgm:t>
        <a:bodyPr/>
        <a:lstStyle/>
        <a:p>
          <a:r>
            <a:rPr lang="pt-BR" sz="1400" b="0" i="0" dirty="0">
              <a:solidFill>
                <a:schemeClr val="tx1">
                  <a:lumMod val="65000"/>
                  <a:lumOff val="35000"/>
                </a:schemeClr>
              </a:solidFill>
            </a:rPr>
            <a:t>Identificar as características de um datacenter;</a:t>
          </a:r>
        </a:p>
      </dgm:t>
    </dgm:pt>
    <dgm:pt modelId="{9650D5A9-D641-4C8A-A38D-6F41A6D10977}" type="parTrans" cxnId="{C5C2D972-A164-497A-BC23-D9E57CB843C9}">
      <dgm:prSet/>
      <dgm:spPr/>
      <dgm:t>
        <a:bodyPr/>
        <a:lstStyle/>
        <a:p>
          <a:endParaRPr lang="pt-BR" sz="1400">
            <a:solidFill>
              <a:schemeClr val="tx1">
                <a:lumMod val="65000"/>
                <a:lumOff val="35000"/>
              </a:schemeClr>
            </a:solidFill>
          </a:endParaRPr>
        </a:p>
      </dgm:t>
    </dgm:pt>
    <dgm:pt modelId="{97F9D200-0971-4830-986E-E7B45CD08CF8}" type="sibTrans" cxnId="{C5C2D972-A164-497A-BC23-D9E57CB843C9}">
      <dgm:prSet/>
      <dgm:spPr/>
      <dgm:t>
        <a:bodyPr/>
        <a:lstStyle/>
        <a:p>
          <a:endParaRPr lang="pt-BR" sz="1400">
            <a:solidFill>
              <a:schemeClr val="tx1">
                <a:lumMod val="65000"/>
                <a:lumOff val="35000"/>
              </a:schemeClr>
            </a:solidFill>
          </a:endParaRPr>
        </a:p>
      </dgm:t>
    </dgm:pt>
    <dgm:pt modelId="{A4D76EF0-5E4B-4465-9606-E141A70CC506}">
      <dgm:prSet custT="1"/>
      <dgm:spPr>
        <a:solidFill>
          <a:schemeClr val="bg1">
            <a:lumMod val="95000"/>
          </a:schemeClr>
        </a:solidFill>
        <a:ln w="3175">
          <a:solidFill>
            <a:schemeClr val="bg1">
              <a:lumMod val="85000"/>
            </a:schemeClr>
          </a:solidFill>
        </a:ln>
      </dgm:spPr>
      <dgm:t>
        <a:bodyPr/>
        <a:lstStyle/>
        <a:p>
          <a:r>
            <a:rPr lang="pt-BR" sz="1400" b="0" dirty="0">
              <a:solidFill>
                <a:schemeClr val="tx1">
                  <a:lumMod val="65000"/>
                  <a:lumOff val="35000"/>
                </a:schemeClr>
              </a:solidFill>
            </a:rPr>
            <a:t>Analisar a utilização de infraestrutura de TI.</a:t>
          </a:r>
          <a:endParaRPr lang="pt-BR" altLang="pt-BR" sz="1400" b="0" dirty="0">
            <a:solidFill>
              <a:schemeClr val="tx1">
                <a:lumMod val="65000"/>
                <a:lumOff val="35000"/>
              </a:schemeClr>
            </a:solidFill>
          </a:endParaRPr>
        </a:p>
      </dgm:t>
    </dgm:pt>
    <dgm:pt modelId="{D6F79FFE-8B47-407F-B339-04EE6A1CDBEC}" type="parTrans" cxnId="{B4B15CF0-DF57-42A4-8F1B-B9FD16160A78}">
      <dgm:prSet/>
      <dgm:spPr/>
      <dgm:t>
        <a:bodyPr/>
        <a:lstStyle/>
        <a:p>
          <a:endParaRPr lang="pt-BR" sz="1400">
            <a:solidFill>
              <a:schemeClr val="tx1">
                <a:lumMod val="65000"/>
                <a:lumOff val="35000"/>
              </a:schemeClr>
            </a:solidFill>
          </a:endParaRPr>
        </a:p>
      </dgm:t>
    </dgm:pt>
    <dgm:pt modelId="{C05C91E0-2207-4EF0-A77D-A5E46F99E9B4}" type="sibTrans" cxnId="{B4B15CF0-DF57-42A4-8F1B-B9FD16160A78}">
      <dgm:prSet/>
      <dgm:spPr/>
      <dgm:t>
        <a:bodyPr/>
        <a:lstStyle/>
        <a:p>
          <a:endParaRPr lang="pt-BR" sz="1400">
            <a:solidFill>
              <a:schemeClr val="tx1">
                <a:lumMod val="65000"/>
                <a:lumOff val="35000"/>
              </a:schemeClr>
            </a:solidFill>
          </a:endParaRPr>
        </a:p>
      </dgm:t>
    </dgm:pt>
    <dgm:pt modelId="{26ACA677-B687-4104-BA10-A16CA72876CE}" type="pres">
      <dgm:prSet presAssocID="{68EC703A-45DD-4E32-8969-E371DF6B530E}" presName="linear" presStyleCnt="0">
        <dgm:presLayoutVars>
          <dgm:animLvl val="lvl"/>
          <dgm:resizeHandles val="exact"/>
        </dgm:presLayoutVars>
      </dgm:prSet>
      <dgm:spPr/>
    </dgm:pt>
    <dgm:pt modelId="{95CBA580-B471-4069-AD9E-7A5C629A3488}" type="pres">
      <dgm:prSet presAssocID="{41938F39-B707-40F8-A1EF-BEA5C1BB490C}" presName="parentText" presStyleLbl="node1" presStyleIdx="0" presStyleCnt="2" custScaleY="62093">
        <dgm:presLayoutVars>
          <dgm:chMax val="0"/>
          <dgm:bulletEnabled val="1"/>
        </dgm:presLayoutVars>
      </dgm:prSet>
      <dgm:spPr>
        <a:prstGeom prst="rect">
          <a:avLst/>
        </a:prstGeom>
      </dgm:spPr>
    </dgm:pt>
    <dgm:pt modelId="{6F8CF442-7A6D-4EE5-BE6D-F53FA4F81BAB}" type="pres">
      <dgm:prSet presAssocID="{97F9D200-0971-4830-986E-E7B45CD08CF8}" presName="spacer" presStyleCnt="0"/>
      <dgm:spPr/>
    </dgm:pt>
    <dgm:pt modelId="{8AB01E03-0B19-4E2E-B88F-0FDDF6E47F6F}" type="pres">
      <dgm:prSet presAssocID="{A4D76EF0-5E4B-4465-9606-E141A70CC506}" presName="parentText" presStyleLbl="node1" presStyleIdx="1" presStyleCnt="2" custScaleY="62093">
        <dgm:presLayoutVars>
          <dgm:chMax val="0"/>
          <dgm:bulletEnabled val="1"/>
        </dgm:presLayoutVars>
      </dgm:prSet>
      <dgm:spPr>
        <a:prstGeom prst="rect">
          <a:avLst/>
        </a:prstGeom>
      </dgm:spPr>
    </dgm:pt>
  </dgm:ptLst>
  <dgm:cxnLst>
    <dgm:cxn modelId="{C5C2D972-A164-497A-BC23-D9E57CB843C9}" srcId="{68EC703A-45DD-4E32-8969-E371DF6B530E}" destId="{41938F39-B707-40F8-A1EF-BEA5C1BB490C}" srcOrd="0" destOrd="0" parTransId="{9650D5A9-D641-4C8A-A38D-6F41A6D10977}" sibTransId="{97F9D200-0971-4830-986E-E7B45CD08CF8}"/>
    <dgm:cxn modelId="{D5AE2587-4DEF-4FCA-982E-B686DF529EAA}" type="presOf" srcId="{A4D76EF0-5E4B-4465-9606-E141A70CC506}" destId="{8AB01E03-0B19-4E2E-B88F-0FDDF6E47F6F}" srcOrd="0" destOrd="0" presId="urn:microsoft.com/office/officeart/2005/8/layout/vList2"/>
    <dgm:cxn modelId="{634F27B6-F874-40EF-9D73-A93C835B0F8D}" type="presOf" srcId="{68EC703A-45DD-4E32-8969-E371DF6B530E}" destId="{26ACA677-B687-4104-BA10-A16CA72876CE}" srcOrd="0" destOrd="0" presId="urn:microsoft.com/office/officeart/2005/8/layout/vList2"/>
    <dgm:cxn modelId="{84F130E9-6D90-47A8-9174-E912B45FD663}" type="presOf" srcId="{41938F39-B707-40F8-A1EF-BEA5C1BB490C}" destId="{95CBA580-B471-4069-AD9E-7A5C629A3488}" srcOrd="0" destOrd="0" presId="urn:microsoft.com/office/officeart/2005/8/layout/vList2"/>
    <dgm:cxn modelId="{B4B15CF0-DF57-42A4-8F1B-B9FD16160A78}" srcId="{68EC703A-45DD-4E32-8969-E371DF6B530E}" destId="{A4D76EF0-5E4B-4465-9606-E141A70CC506}" srcOrd="1" destOrd="0" parTransId="{D6F79FFE-8B47-407F-B339-04EE6A1CDBEC}" sibTransId="{C05C91E0-2207-4EF0-A77D-A5E46F99E9B4}"/>
    <dgm:cxn modelId="{EFA8EAD9-A7B4-46CA-807E-7F5BBE355756}" type="presParOf" srcId="{26ACA677-B687-4104-BA10-A16CA72876CE}" destId="{95CBA580-B471-4069-AD9E-7A5C629A3488}" srcOrd="0" destOrd="0" presId="urn:microsoft.com/office/officeart/2005/8/layout/vList2"/>
    <dgm:cxn modelId="{98D27396-ABB7-4442-A12C-D373A22B827D}" type="presParOf" srcId="{26ACA677-B687-4104-BA10-A16CA72876CE}" destId="{6F8CF442-7A6D-4EE5-BE6D-F53FA4F81BAB}" srcOrd="1" destOrd="0" presId="urn:microsoft.com/office/officeart/2005/8/layout/vList2"/>
    <dgm:cxn modelId="{B332620C-4282-4121-A281-7090BEB67039}" type="presParOf" srcId="{26ACA677-B687-4104-BA10-A16CA72876CE}" destId="{8AB01E03-0B19-4E2E-B88F-0FDDF6E47F6F}" srcOrd="2" destOrd="0" presId="urn:microsoft.com/office/officeart/2005/8/layout/vList2"/>
  </dgm:cxnLst>
  <dgm:bg/>
  <dgm:whole>
    <a:ln w="3175"/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5CBA580-B471-4069-AD9E-7A5C629A3488}">
      <dsp:nvSpPr>
        <dsp:cNvPr id="0" name=""/>
        <dsp:cNvSpPr/>
      </dsp:nvSpPr>
      <dsp:spPr>
        <a:xfrm>
          <a:off x="0" y="5483"/>
          <a:ext cx="3904604" cy="511447"/>
        </a:xfrm>
        <a:prstGeom prst="rect">
          <a:avLst/>
        </a:prstGeom>
        <a:solidFill>
          <a:schemeClr val="bg1">
            <a:lumMod val="95000"/>
          </a:schemeClr>
        </a:solidFill>
        <a:ln w="3175" cap="flat" cmpd="sng" algn="ctr">
          <a:solidFill>
            <a:schemeClr val="bg1">
              <a:lumMod val="8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b="0" i="0" kern="1200" dirty="0">
              <a:solidFill>
                <a:schemeClr val="tx1">
                  <a:lumMod val="65000"/>
                  <a:lumOff val="35000"/>
                </a:schemeClr>
              </a:solidFill>
            </a:rPr>
            <a:t>Identificar as características de um datacenter;</a:t>
          </a:r>
        </a:p>
      </dsp:txBody>
      <dsp:txXfrm>
        <a:off x="0" y="5483"/>
        <a:ext cx="3904604" cy="511447"/>
      </dsp:txXfrm>
    </dsp:sp>
    <dsp:sp modelId="{8AB01E03-0B19-4E2E-B88F-0FDDF6E47F6F}">
      <dsp:nvSpPr>
        <dsp:cNvPr id="0" name=""/>
        <dsp:cNvSpPr/>
      </dsp:nvSpPr>
      <dsp:spPr>
        <a:xfrm>
          <a:off x="0" y="643651"/>
          <a:ext cx="3904604" cy="511447"/>
        </a:xfrm>
        <a:prstGeom prst="rect">
          <a:avLst/>
        </a:prstGeom>
        <a:solidFill>
          <a:schemeClr val="bg1">
            <a:lumMod val="95000"/>
          </a:schemeClr>
        </a:solidFill>
        <a:ln w="3175" cap="flat" cmpd="sng" algn="ctr">
          <a:solidFill>
            <a:schemeClr val="bg1">
              <a:lumMod val="8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b="0" kern="1200" dirty="0">
              <a:solidFill>
                <a:schemeClr val="tx1">
                  <a:lumMod val="65000"/>
                  <a:lumOff val="35000"/>
                </a:schemeClr>
              </a:solidFill>
            </a:rPr>
            <a:t>Analisar a utilização de infraestrutura de TI.</a:t>
          </a:r>
          <a:endParaRPr lang="pt-BR" altLang="pt-BR" sz="1400" b="0" kern="1200" dirty="0">
            <a:solidFill>
              <a:schemeClr val="tx1">
                <a:lumMod val="65000"/>
                <a:lumOff val="35000"/>
              </a:schemeClr>
            </a:solidFill>
          </a:endParaRPr>
        </a:p>
      </dsp:txBody>
      <dsp:txXfrm>
        <a:off x="0" y="643651"/>
        <a:ext cx="3904604" cy="51144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2B43C5-6F52-AD40-A97F-6E8DC5AF1C1A}" type="datetimeFigureOut">
              <a:rPr lang="en-US" smtClean="0"/>
              <a:pPr/>
              <a:t>12/26/2018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6A60AB-6121-1D4C-9565-E7EB4E0D1A5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29882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defTabSz="456977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3F3EF2BD-F832-4131-93A4-A20917D2CFF3}" type="datetimeFigureOut">
              <a:rPr lang="en-US"/>
              <a:pPr>
                <a:defRPr/>
              </a:pPr>
              <a:t>12/26/2018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x-none" noProof="0"/>
              <a:t>Click to edit Master text styles</a:t>
            </a:r>
          </a:p>
          <a:p>
            <a:pPr lvl="1"/>
            <a:r>
              <a:rPr lang="x-none" noProof="0"/>
              <a:t>Second level</a:t>
            </a:r>
          </a:p>
          <a:p>
            <a:pPr lvl="2"/>
            <a:r>
              <a:rPr lang="x-none" noProof="0"/>
              <a:t>Third level</a:t>
            </a:r>
          </a:p>
          <a:p>
            <a:pPr lvl="3"/>
            <a:r>
              <a:rPr lang="x-none" noProof="0"/>
              <a:t>Fourth level</a:t>
            </a:r>
          </a:p>
          <a:p>
            <a:pPr lvl="4"/>
            <a:r>
              <a:rPr lang="x-none" noProof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defTabSz="456977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F7747FA5-7DBF-4787-98CD-3C5843D2809D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17705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5613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ＭＳ Ｐゴシック" charset="0"/>
      </a:defRPr>
    </a:lvl1pPr>
    <a:lvl2pPr marL="455613" algn="l" defTabSz="455613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+mn-cs"/>
      </a:defRPr>
    </a:lvl2pPr>
    <a:lvl3pPr marL="912813" algn="l" defTabSz="455613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+mn-cs"/>
      </a:defRPr>
    </a:lvl3pPr>
    <a:lvl4pPr marL="1370013" algn="l" defTabSz="455613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+mn-cs"/>
      </a:defRPr>
    </a:lvl4pPr>
    <a:lvl5pPr marL="1827213" algn="l" defTabSz="455613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+mn-cs"/>
      </a:defRPr>
    </a:lvl5pPr>
    <a:lvl6pPr marL="2284896" algn="l" defTabSz="4569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1876" algn="l" defTabSz="4569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8856" algn="l" defTabSz="4569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5835" algn="l" defTabSz="4569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/>
          <p:cNvSpPr txBox="1"/>
          <p:nvPr userDrawn="1"/>
        </p:nvSpPr>
        <p:spPr>
          <a:xfrm>
            <a:off x="297366" y="4873833"/>
            <a:ext cx="34768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189" indent="-457189">
              <a:defRPr/>
            </a:pPr>
            <a:r>
              <a:rPr lang="pt-BR" sz="1200" b="1" dirty="0">
                <a:solidFill>
                  <a:srgbClr val="219D93"/>
                </a:solidFill>
              </a:rPr>
              <a:t>AULA 3: DATACENTER – Prof. André Braga – 2018- 2 </a:t>
            </a:r>
          </a:p>
        </p:txBody>
      </p:sp>
      <p:sp>
        <p:nvSpPr>
          <p:cNvPr id="6" name="CaixaDeTexto 5"/>
          <p:cNvSpPr txBox="1"/>
          <p:nvPr userDrawn="1"/>
        </p:nvSpPr>
        <p:spPr>
          <a:xfrm>
            <a:off x="375047" y="340208"/>
            <a:ext cx="20070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b="1" i="0" dirty="0">
                <a:solidFill>
                  <a:srgbClr val="219D93"/>
                </a:solidFill>
              </a:rPr>
              <a:t>Gestão de Infraestrutura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/>
          <p:cNvSpPr txBox="1"/>
          <p:nvPr userDrawn="1"/>
        </p:nvSpPr>
        <p:spPr>
          <a:xfrm>
            <a:off x="297366" y="4873833"/>
            <a:ext cx="18269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b="1" dirty="0">
                <a:solidFill>
                  <a:srgbClr val="219D93"/>
                </a:solidFill>
              </a:rPr>
              <a:t>AULA 01: NOME DA AULA</a:t>
            </a:r>
          </a:p>
        </p:txBody>
      </p:sp>
      <p:sp>
        <p:nvSpPr>
          <p:cNvPr id="8" name="CaixaDeTexto 7"/>
          <p:cNvSpPr txBox="1"/>
          <p:nvPr userDrawn="1"/>
        </p:nvSpPr>
        <p:spPr>
          <a:xfrm>
            <a:off x="375047" y="340208"/>
            <a:ext cx="9060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b="1" dirty="0">
                <a:solidFill>
                  <a:srgbClr val="219D93"/>
                </a:solidFill>
              </a:rPr>
              <a:t>Disciplina</a:t>
            </a:r>
          </a:p>
        </p:txBody>
      </p:sp>
    </p:spTree>
    <p:extLst>
      <p:ext uri="{BB962C8B-B14F-4D97-AF65-F5344CB8AC3E}">
        <p14:creationId xmlns:p14="http://schemas.microsoft.com/office/powerpoint/2010/main" val="7849832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9" r:id="rId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ndrelb2000/CURSOS" TargetMode="External"/><Relationship Id="rId2" Type="http://schemas.openxmlformats.org/officeDocument/2006/relationships/hyperlink" Target="mailto:andre.luiz.braga2000@gmail.com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://www.uptimeinstitute.org/" TargetMode="Externa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iCiwEkl7C-8" TargetMode="External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youtube.com/watch?v=x7g02JmDca8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idx="4294967295"/>
          </p:nvPr>
        </p:nvSpPr>
        <p:spPr>
          <a:xfrm>
            <a:off x="324195" y="532997"/>
            <a:ext cx="7714211" cy="1790700"/>
          </a:xfrm>
        </p:spPr>
        <p:txBody>
          <a:bodyPr>
            <a:normAutofit/>
          </a:bodyPr>
          <a:lstStyle/>
          <a:p>
            <a:r>
              <a:rPr lang="en-US" dirty="0" err="1"/>
              <a:t>Gestão</a:t>
            </a:r>
            <a:r>
              <a:rPr lang="en-US" dirty="0"/>
              <a:t> de </a:t>
            </a:r>
            <a:r>
              <a:rPr lang="en-US" dirty="0" err="1"/>
              <a:t>Infraestrutura</a:t>
            </a:r>
            <a:r>
              <a:rPr lang="en-US" dirty="0"/>
              <a:t> de TI</a:t>
            </a:r>
            <a:endParaRPr lang="pt-BR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4294967295"/>
          </p:nvPr>
        </p:nvSpPr>
        <p:spPr>
          <a:xfrm>
            <a:off x="1105594" y="1377376"/>
            <a:ext cx="7211293" cy="1707227"/>
          </a:xfrm>
        </p:spPr>
        <p:txBody>
          <a:bodyPr>
            <a:normAutofit fontScale="47500" lnSpcReduction="20000"/>
          </a:bodyPr>
          <a:lstStyle/>
          <a:p>
            <a:r>
              <a:rPr lang="en-US" sz="5000" dirty="0"/>
              <a:t>Prof. André Luiz Braga</a:t>
            </a:r>
          </a:p>
          <a:p>
            <a:r>
              <a:rPr lang="en-US" sz="5000" dirty="0" err="1"/>
              <a:t>M.Sc</a:t>
            </a:r>
            <a:r>
              <a:rPr lang="en-US" sz="5000" dirty="0"/>
              <a:t> - COPPE/UFRJ</a:t>
            </a:r>
          </a:p>
          <a:p>
            <a:r>
              <a:rPr lang="en-US" sz="5000" dirty="0" err="1"/>
              <a:t>D.Sc</a:t>
            </a:r>
            <a:r>
              <a:rPr lang="en-US" sz="5000" dirty="0"/>
              <a:t> – IBM Silicon Valley Lab / COPPE / UFRJ</a:t>
            </a:r>
          </a:p>
          <a:p>
            <a:r>
              <a:rPr lang="en-US" sz="5000" dirty="0"/>
              <a:t>IBM Certified Sr. IT Architect / Open Group</a:t>
            </a:r>
          </a:p>
          <a:p>
            <a:endParaRPr lang="en-US" dirty="0"/>
          </a:p>
          <a:p>
            <a:endParaRPr lang="pt-BR" dirty="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547B8BA2-04CC-44BA-B617-276873BF2870}"/>
              </a:ext>
            </a:extLst>
          </p:cNvPr>
          <p:cNvSpPr/>
          <p:nvPr/>
        </p:nvSpPr>
        <p:spPr>
          <a:xfrm>
            <a:off x="252895" y="3100542"/>
            <a:ext cx="8736122" cy="175432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Email: 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  <a:hlinkClick r:id="rId2"/>
              </a:rPr>
              <a:t>andre.luiz.braga2000@gmail.com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Eviar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um email com o assunto: “CCT0347-&lt;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Turma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&gt;” para ser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incluído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lista de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distribuição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Material do curso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disponível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em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US" dirty="0">
                <a:sym typeface="Wingdings" panose="05000000000000000000" pitchFamily="2" charset="2"/>
                <a:hlinkClick r:id="rId3"/>
              </a:rPr>
              <a:t>https://github.com/andrelb2000/CURSOS</a:t>
            </a:r>
            <a:endParaRPr lang="en-US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7216886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ângulo 10"/>
          <p:cNvSpPr/>
          <p:nvPr/>
        </p:nvSpPr>
        <p:spPr>
          <a:xfrm rot="275902">
            <a:off x="7957245" y="1251905"/>
            <a:ext cx="626363" cy="541902"/>
          </a:xfrm>
          <a:custGeom>
            <a:avLst/>
            <a:gdLst>
              <a:gd name="connsiteX0" fmla="*/ 0 w 556537"/>
              <a:gd name="connsiteY0" fmla="*/ 0 h 349397"/>
              <a:gd name="connsiteX1" fmla="*/ 556537 w 556537"/>
              <a:gd name="connsiteY1" fmla="*/ 0 h 349397"/>
              <a:gd name="connsiteX2" fmla="*/ 556537 w 556537"/>
              <a:gd name="connsiteY2" fmla="*/ 349397 h 349397"/>
              <a:gd name="connsiteX3" fmla="*/ 0 w 556537"/>
              <a:gd name="connsiteY3" fmla="*/ 349397 h 349397"/>
              <a:gd name="connsiteX4" fmla="*/ 0 w 556537"/>
              <a:gd name="connsiteY4" fmla="*/ 0 h 349397"/>
              <a:gd name="connsiteX0" fmla="*/ 0 w 568569"/>
              <a:gd name="connsiteY0" fmla="*/ 0 h 541902"/>
              <a:gd name="connsiteX1" fmla="*/ 556537 w 568569"/>
              <a:gd name="connsiteY1" fmla="*/ 0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  <a:gd name="connsiteX0" fmla="*/ 0 w 568569"/>
              <a:gd name="connsiteY0" fmla="*/ 0 h 541902"/>
              <a:gd name="connsiteX1" fmla="*/ 556537 w 568569"/>
              <a:gd name="connsiteY1" fmla="*/ 108284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8569" h="541902">
                <a:moveTo>
                  <a:pt x="0" y="0"/>
                </a:moveTo>
                <a:lnTo>
                  <a:pt x="556537" y="108284"/>
                </a:lnTo>
                <a:lnTo>
                  <a:pt x="568569" y="541902"/>
                </a:lnTo>
                <a:lnTo>
                  <a:pt x="0" y="34939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tângulo 16"/>
          <p:cNvSpPr/>
          <p:nvPr/>
        </p:nvSpPr>
        <p:spPr>
          <a:xfrm>
            <a:off x="626015" y="1125409"/>
            <a:ext cx="7675751" cy="334315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27" name="Grupo 7"/>
          <p:cNvGrpSpPr/>
          <p:nvPr/>
        </p:nvGrpSpPr>
        <p:grpSpPr>
          <a:xfrm>
            <a:off x="5793695" y="1384909"/>
            <a:ext cx="2786055" cy="2851956"/>
            <a:chOff x="8959367" y="2243285"/>
            <a:chExt cx="2952014" cy="2729264"/>
          </a:xfrm>
        </p:grpSpPr>
        <p:sp>
          <p:nvSpPr>
            <p:cNvPr id="28" name="Retângulo 27"/>
            <p:cNvSpPr/>
            <p:nvPr/>
          </p:nvSpPr>
          <p:spPr>
            <a:xfrm>
              <a:off x="8959368" y="2243286"/>
              <a:ext cx="2952013" cy="27292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9" name="Retângulo 28"/>
            <p:cNvSpPr/>
            <p:nvPr/>
          </p:nvSpPr>
          <p:spPr>
            <a:xfrm>
              <a:off x="8959367" y="2243285"/>
              <a:ext cx="2952013" cy="2729263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sp>
        <p:nvSpPr>
          <p:cNvPr id="30" name="CaixaDeTexto 29"/>
          <p:cNvSpPr txBox="1"/>
          <p:nvPr/>
        </p:nvSpPr>
        <p:spPr>
          <a:xfrm>
            <a:off x="369785" y="561729"/>
            <a:ext cx="52643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pt-B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Características de um datacenter</a:t>
            </a:r>
          </a:p>
        </p:txBody>
      </p:sp>
      <p:sp>
        <p:nvSpPr>
          <p:cNvPr id="31" name="Retângulo de cantos arredondados 5"/>
          <p:cNvSpPr/>
          <p:nvPr/>
        </p:nvSpPr>
        <p:spPr>
          <a:xfrm flipV="1">
            <a:off x="635277" y="4468560"/>
            <a:ext cx="7675751" cy="45719"/>
          </a:xfrm>
          <a:prstGeom prst="roundRect">
            <a:avLst/>
          </a:prstGeom>
          <a:solidFill>
            <a:srgbClr val="4BB7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CaixaDeTexto 31"/>
          <p:cNvSpPr txBox="1"/>
          <p:nvPr/>
        </p:nvSpPr>
        <p:spPr>
          <a:xfrm>
            <a:off x="924148" y="1538809"/>
            <a:ext cx="4767066" cy="25699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  <a:defRPr/>
            </a:pPr>
            <a:r>
              <a:rPr lang="pt-BR" sz="1400" b="1" dirty="0">
                <a:solidFill>
                  <a:srgbClr val="219D93"/>
                </a:solidFill>
              </a:rPr>
              <a:t>O que é um </a:t>
            </a:r>
            <a:r>
              <a:rPr lang="pt-BR" sz="1400" b="1" i="1" dirty="0">
                <a:solidFill>
                  <a:srgbClr val="219D93"/>
                </a:solidFill>
              </a:rPr>
              <a:t>datacenter</a:t>
            </a:r>
            <a:r>
              <a:rPr lang="pt-BR" sz="1400" b="1" dirty="0">
                <a:solidFill>
                  <a:srgbClr val="219D93"/>
                </a:solidFill>
              </a:rPr>
              <a:t>?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Principais serviços de TI do </a:t>
            </a:r>
            <a:r>
              <a:rPr lang="pt-BR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datacenter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 (VERAS, 2015)</a:t>
            </a: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eriod" startAt="4"/>
              <a:defRPr/>
            </a:pP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Armazenamento: 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Está relacionado diretamente com o armazenamento de dados em unidades de </a:t>
            </a:r>
            <a:r>
              <a:rPr lang="pt-BR" sz="14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storage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  <a:p>
            <a:pPr marL="798513" lvl="1" indent="-3429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Redes de armazenamento e dispositivos de conexão ao </a:t>
            </a:r>
            <a:r>
              <a:rPr lang="pt-BR" sz="14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storage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são partes importantes da arquitetura;</a:t>
            </a:r>
          </a:p>
          <a:p>
            <a:pPr marL="798513" lvl="1" indent="-34290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Os níveis de serviço para disponibilidade e segurança dependem deste serviço.</a:t>
            </a:r>
          </a:p>
        </p:txBody>
      </p:sp>
      <p:pic>
        <p:nvPicPr>
          <p:cNvPr id="3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8441" y="1514492"/>
            <a:ext cx="2528827" cy="26214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971834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ângulo 10"/>
          <p:cNvSpPr/>
          <p:nvPr/>
        </p:nvSpPr>
        <p:spPr>
          <a:xfrm rot="275902">
            <a:off x="7957245" y="1251905"/>
            <a:ext cx="626363" cy="541902"/>
          </a:xfrm>
          <a:custGeom>
            <a:avLst/>
            <a:gdLst>
              <a:gd name="connsiteX0" fmla="*/ 0 w 556537"/>
              <a:gd name="connsiteY0" fmla="*/ 0 h 349397"/>
              <a:gd name="connsiteX1" fmla="*/ 556537 w 556537"/>
              <a:gd name="connsiteY1" fmla="*/ 0 h 349397"/>
              <a:gd name="connsiteX2" fmla="*/ 556537 w 556537"/>
              <a:gd name="connsiteY2" fmla="*/ 349397 h 349397"/>
              <a:gd name="connsiteX3" fmla="*/ 0 w 556537"/>
              <a:gd name="connsiteY3" fmla="*/ 349397 h 349397"/>
              <a:gd name="connsiteX4" fmla="*/ 0 w 556537"/>
              <a:gd name="connsiteY4" fmla="*/ 0 h 349397"/>
              <a:gd name="connsiteX0" fmla="*/ 0 w 568569"/>
              <a:gd name="connsiteY0" fmla="*/ 0 h 541902"/>
              <a:gd name="connsiteX1" fmla="*/ 556537 w 568569"/>
              <a:gd name="connsiteY1" fmla="*/ 0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  <a:gd name="connsiteX0" fmla="*/ 0 w 568569"/>
              <a:gd name="connsiteY0" fmla="*/ 0 h 541902"/>
              <a:gd name="connsiteX1" fmla="*/ 556537 w 568569"/>
              <a:gd name="connsiteY1" fmla="*/ 108284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8569" h="541902">
                <a:moveTo>
                  <a:pt x="0" y="0"/>
                </a:moveTo>
                <a:lnTo>
                  <a:pt x="556537" y="108284"/>
                </a:lnTo>
                <a:lnTo>
                  <a:pt x="568569" y="541902"/>
                </a:lnTo>
                <a:lnTo>
                  <a:pt x="0" y="34939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Retângulo 25"/>
          <p:cNvSpPr/>
          <p:nvPr/>
        </p:nvSpPr>
        <p:spPr>
          <a:xfrm>
            <a:off x="626015" y="1125409"/>
            <a:ext cx="7675751" cy="334315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27" name="Grupo 7"/>
          <p:cNvGrpSpPr/>
          <p:nvPr/>
        </p:nvGrpSpPr>
        <p:grpSpPr>
          <a:xfrm>
            <a:off x="5793695" y="1384909"/>
            <a:ext cx="2786055" cy="2851956"/>
            <a:chOff x="8959367" y="2243285"/>
            <a:chExt cx="2952014" cy="2729264"/>
          </a:xfrm>
        </p:grpSpPr>
        <p:sp>
          <p:nvSpPr>
            <p:cNvPr id="28" name="Retângulo 27"/>
            <p:cNvSpPr/>
            <p:nvPr/>
          </p:nvSpPr>
          <p:spPr>
            <a:xfrm>
              <a:off x="8959368" y="2243286"/>
              <a:ext cx="2952013" cy="27292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9" name="Retângulo 28"/>
            <p:cNvSpPr/>
            <p:nvPr/>
          </p:nvSpPr>
          <p:spPr>
            <a:xfrm>
              <a:off x="8959367" y="2243285"/>
              <a:ext cx="2952013" cy="2729263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sp>
        <p:nvSpPr>
          <p:cNvPr id="30" name="CaixaDeTexto 29"/>
          <p:cNvSpPr txBox="1"/>
          <p:nvPr/>
        </p:nvSpPr>
        <p:spPr>
          <a:xfrm>
            <a:off x="369785" y="561729"/>
            <a:ext cx="52643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pt-B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Características de um datacenter</a:t>
            </a:r>
          </a:p>
        </p:txBody>
      </p:sp>
      <p:sp>
        <p:nvSpPr>
          <p:cNvPr id="31" name="Retângulo de cantos arredondados 5"/>
          <p:cNvSpPr/>
          <p:nvPr/>
        </p:nvSpPr>
        <p:spPr>
          <a:xfrm flipV="1">
            <a:off x="635277" y="4468560"/>
            <a:ext cx="7675751" cy="45719"/>
          </a:xfrm>
          <a:prstGeom prst="roundRect">
            <a:avLst/>
          </a:prstGeom>
          <a:solidFill>
            <a:srgbClr val="4BB7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CaixaDeTexto 31"/>
          <p:cNvSpPr txBox="1"/>
          <p:nvPr/>
        </p:nvSpPr>
        <p:spPr>
          <a:xfrm>
            <a:off x="924148" y="1787529"/>
            <a:ext cx="4767066" cy="20467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  <a:defRPr/>
            </a:pPr>
            <a:r>
              <a:rPr lang="pt-BR" sz="1400" b="1" dirty="0">
                <a:solidFill>
                  <a:srgbClr val="219D93"/>
                </a:solidFill>
              </a:rPr>
              <a:t>O que é um </a:t>
            </a:r>
            <a:r>
              <a:rPr lang="pt-BR" sz="1400" b="1" i="1" dirty="0">
                <a:solidFill>
                  <a:srgbClr val="219D93"/>
                </a:solidFill>
              </a:rPr>
              <a:t>datacenter</a:t>
            </a:r>
            <a:r>
              <a:rPr lang="pt-BR" sz="1400" b="1" dirty="0">
                <a:solidFill>
                  <a:srgbClr val="219D93"/>
                </a:solidFill>
              </a:rPr>
              <a:t>?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Principais serviços de TI do </a:t>
            </a:r>
            <a:r>
              <a:rPr lang="pt-BR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datacenter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 (VERAS, 2015)</a:t>
            </a: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eriod" startAt="5"/>
              <a:defRPr/>
            </a:pP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Serviços de virtualização: 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permitem aos servidores físicos executarem diversas aplicações em sistemas operacionais distintos, otimizando a utilização dos recursos de processamento e de memória.</a:t>
            </a:r>
          </a:p>
        </p:txBody>
      </p:sp>
      <p:pic>
        <p:nvPicPr>
          <p:cNvPr id="3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8441" y="1514492"/>
            <a:ext cx="2528827" cy="26214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072547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tângulo 10"/>
          <p:cNvSpPr/>
          <p:nvPr/>
        </p:nvSpPr>
        <p:spPr>
          <a:xfrm rot="275902">
            <a:off x="7957245" y="1251905"/>
            <a:ext cx="626363" cy="541902"/>
          </a:xfrm>
          <a:custGeom>
            <a:avLst/>
            <a:gdLst>
              <a:gd name="connsiteX0" fmla="*/ 0 w 556537"/>
              <a:gd name="connsiteY0" fmla="*/ 0 h 349397"/>
              <a:gd name="connsiteX1" fmla="*/ 556537 w 556537"/>
              <a:gd name="connsiteY1" fmla="*/ 0 h 349397"/>
              <a:gd name="connsiteX2" fmla="*/ 556537 w 556537"/>
              <a:gd name="connsiteY2" fmla="*/ 349397 h 349397"/>
              <a:gd name="connsiteX3" fmla="*/ 0 w 556537"/>
              <a:gd name="connsiteY3" fmla="*/ 349397 h 349397"/>
              <a:gd name="connsiteX4" fmla="*/ 0 w 556537"/>
              <a:gd name="connsiteY4" fmla="*/ 0 h 349397"/>
              <a:gd name="connsiteX0" fmla="*/ 0 w 568569"/>
              <a:gd name="connsiteY0" fmla="*/ 0 h 541902"/>
              <a:gd name="connsiteX1" fmla="*/ 556537 w 568569"/>
              <a:gd name="connsiteY1" fmla="*/ 0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  <a:gd name="connsiteX0" fmla="*/ 0 w 568569"/>
              <a:gd name="connsiteY0" fmla="*/ 0 h 541902"/>
              <a:gd name="connsiteX1" fmla="*/ 556537 w 568569"/>
              <a:gd name="connsiteY1" fmla="*/ 108284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8569" h="541902">
                <a:moveTo>
                  <a:pt x="0" y="0"/>
                </a:moveTo>
                <a:lnTo>
                  <a:pt x="556537" y="108284"/>
                </a:lnTo>
                <a:lnTo>
                  <a:pt x="568569" y="541902"/>
                </a:lnTo>
                <a:lnTo>
                  <a:pt x="0" y="34939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Retângulo 22"/>
          <p:cNvSpPr/>
          <p:nvPr/>
        </p:nvSpPr>
        <p:spPr>
          <a:xfrm>
            <a:off x="626015" y="1125409"/>
            <a:ext cx="7675751" cy="334315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24" name="Grupo 7"/>
          <p:cNvGrpSpPr/>
          <p:nvPr/>
        </p:nvGrpSpPr>
        <p:grpSpPr>
          <a:xfrm>
            <a:off x="5793695" y="1384909"/>
            <a:ext cx="2786055" cy="2851956"/>
            <a:chOff x="8959367" y="2243285"/>
            <a:chExt cx="2952014" cy="2729264"/>
          </a:xfrm>
        </p:grpSpPr>
        <p:sp>
          <p:nvSpPr>
            <p:cNvPr id="26" name="Retângulo 25"/>
            <p:cNvSpPr/>
            <p:nvPr/>
          </p:nvSpPr>
          <p:spPr>
            <a:xfrm>
              <a:off x="8959368" y="2243286"/>
              <a:ext cx="2952013" cy="27292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7" name="Retângulo 26"/>
            <p:cNvSpPr/>
            <p:nvPr/>
          </p:nvSpPr>
          <p:spPr>
            <a:xfrm>
              <a:off x="8959367" y="2243285"/>
              <a:ext cx="2952013" cy="2729263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sp>
        <p:nvSpPr>
          <p:cNvPr id="28" name="CaixaDeTexto 27"/>
          <p:cNvSpPr txBox="1"/>
          <p:nvPr/>
        </p:nvSpPr>
        <p:spPr>
          <a:xfrm>
            <a:off x="369785" y="561729"/>
            <a:ext cx="52643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pt-B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Características de um datacenter</a:t>
            </a:r>
          </a:p>
        </p:txBody>
      </p:sp>
      <p:sp>
        <p:nvSpPr>
          <p:cNvPr id="29" name="Retângulo de cantos arredondados 5"/>
          <p:cNvSpPr/>
          <p:nvPr/>
        </p:nvSpPr>
        <p:spPr>
          <a:xfrm flipV="1">
            <a:off x="635277" y="4468560"/>
            <a:ext cx="7675751" cy="45719"/>
          </a:xfrm>
          <a:prstGeom prst="roundRect">
            <a:avLst/>
          </a:prstGeom>
          <a:solidFill>
            <a:srgbClr val="4BB7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CaixaDeTexto 29"/>
          <p:cNvSpPr txBox="1"/>
          <p:nvPr/>
        </p:nvSpPr>
        <p:spPr>
          <a:xfrm>
            <a:off x="924148" y="1274771"/>
            <a:ext cx="4694045" cy="31008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  <a:defRPr/>
            </a:pPr>
            <a:r>
              <a:rPr lang="pt-BR" sz="1400" b="1" dirty="0">
                <a:solidFill>
                  <a:srgbClr val="219D93"/>
                </a:solidFill>
              </a:rPr>
              <a:t>O que é um </a:t>
            </a:r>
            <a:r>
              <a:rPr lang="pt-BR" sz="1400" b="1" i="1" dirty="0">
                <a:solidFill>
                  <a:srgbClr val="219D93"/>
                </a:solidFill>
              </a:rPr>
              <a:t>datacenter</a:t>
            </a:r>
            <a:r>
              <a:rPr lang="pt-BR" sz="1400" b="1" dirty="0">
                <a:solidFill>
                  <a:srgbClr val="219D93"/>
                </a:solidFill>
              </a:rPr>
              <a:t>?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Principais serviços de TI do </a:t>
            </a:r>
            <a:r>
              <a:rPr lang="pt-BR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datacenter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 (VERAS, 2015)</a:t>
            </a: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 startAt="6"/>
              <a:defRPr/>
            </a:pP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Aplicação: 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serviços que envolvem principalmente </a:t>
            </a:r>
            <a:r>
              <a:rPr lang="pt-BR" sz="14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load-balancing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; </a:t>
            </a:r>
            <a:r>
              <a:rPr lang="pt-BR" sz="14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secure</a:t>
            </a:r>
            <a:r>
              <a:rPr lang="pt-BR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socket </a:t>
            </a:r>
            <a:r>
              <a:rPr lang="pt-BR" sz="14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layer</a:t>
            </a:r>
            <a:r>
              <a:rPr lang="pt-BR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(SSL) </a:t>
            </a:r>
            <a:r>
              <a:rPr lang="pt-BR" sz="14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offloading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e </a:t>
            </a:r>
            <a:r>
              <a:rPr lang="pt-BR" sz="14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caching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  <a:p>
            <a:pPr marL="798513" lvl="1" indent="-34290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/>
            </a:pPr>
            <a:r>
              <a:rPr lang="pt-BR" sz="14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Load-balancing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 Balanceamento de carga.</a:t>
            </a:r>
          </a:p>
          <a:p>
            <a:pPr marL="798513" lvl="1" indent="-34290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pt-BR" sz="14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Secure</a:t>
            </a:r>
            <a:r>
              <a:rPr lang="pt-BR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socket </a:t>
            </a:r>
            <a:r>
              <a:rPr lang="pt-BR" sz="14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layer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(SSL) </a:t>
            </a:r>
            <a:r>
              <a:rPr lang="pt-BR" sz="14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offloading</a:t>
            </a:r>
            <a:r>
              <a:rPr lang="pt-BR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 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Retira o processamento da encriptação e decriptação SSL do servidor da web e o leva a um dispositivo à parte feito especialmente para a tarefa.</a:t>
            </a:r>
          </a:p>
          <a:p>
            <a:pPr marL="798513" lvl="1" indent="-34290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pt-BR" sz="14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Caching</a:t>
            </a:r>
            <a:r>
              <a:rPr lang="pt-BR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 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Área de armazenamento de dados para acesso futuro.</a:t>
            </a:r>
          </a:p>
        </p:txBody>
      </p:sp>
      <p:pic>
        <p:nvPicPr>
          <p:cNvPr id="3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8441" y="1514492"/>
            <a:ext cx="2528827" cy="26214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225058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ângulo 10"/>
          <p:cNvSpPr/>
          <p:nvPr/>
        </p:nvSpPr>
        <p:spPr>
          <a:xfrm rot="275902">
            <a:off x="7957245" y="1251905"/>
            <a:ext cx="626363" cy="541902"/>
          </a:xfrm>
          <a:custGeom>
            <a:avLst/>
            <a:gdLst>
              <a:gd name="connsiteX0" fmla="*/ 0 w 556537"/>
              <a:gd name="connsiteY0" fmla="*/ 0 h 349397"/>
              <a:gd name="connsiteX1" fmla="*/ 556537 w 556537"/>
              <a:gd name="connsiteY1" fmla="*/ 0 h 349397"/>
              <a:gd name="connsiteX2" fmla="*/ 556537 w 556537"/>
              <a:gd name="connsiteY2" fmla="*/ 349397 h 349397"/>
              <a:gd name="connsiteX3" fmla="*/ 0 w 556537"/>
              <a:gd name="connsiteY3" fmla="*/ 349397 h 349397"/>
              <a:gd name="connsiteX4" fmla="*/ 0 w 556537"/>
              <a:gd name="connsiteY4" fmla="*/ 0 h 349397"/>
              <a:gd name="connsiteX0" fmla="*/ 0 w 568569"/>
              <a:gd name="connsiteY0" fmla="*/ 0 h 541902"/>
              <a:gd name="connsiteX1" fmla="*/ 556537 w 568569"/>
              <a:gd name="connsiteY1" fmla="*/ 0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  <a:gd name="connsiteX0" fmla="*/ 0 w 568569"/>
              <a:gd name="connsiteY0" fmla="*/ 0 h 541902"/>
              <a:gd name="connsiteX1" fmla="*/ 556537 w 568569"/>
              <a:gd name="connsiteY1" fmla="*/ 108284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8569" h="541902">
                <a:moveTo>
                  <a:pt x="0" y="0"/>
                </a:moveTo>
                <a:lnTo>
                  <a:pt x="556537" y="108284"/>
                </a:lnTo>
                <a:lnTo>
                  <a:pt x="568569" y="541902"/>
                </a:lnTo>
                <a:lnTo>
                  <a:pt x="0" y="34939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Retângulo 17"/>
          <p:cNvSpPr/>
          <p:nvPr/>
        </p:nvSpPr>
        <p:spPr>
          <a:xfrm>
            <a:off x="626015" y="1125409"/>
            <a:ext cx="7675751" cy="334315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9" name="Grupo 7"/>
          <p:cNvGrpSpPr/>
          <p:nvPr/>
        </p:nvGrpSpPr>
        <p:grpSpPr>
          <a:xfrm>
            <a:off x="5793695" y="1384909"/>
            <a:ext cx="2786055" cy="2851956"/>
            <a:chOff x="8959367" y="2243285"/>
            <a:chExt cx="2952014" cy="2729264"/>
          </a:xfrm>
        </p:grpSpPr>
        <p:sp>
          <p:nvSpPr>
            <p:cNvPr id="20" name="Retângulo 19"/>
            <p:cNvSpPr/>
            <p:nvPr/>
          </p:nvSpPr>
          <p:spPr>
            <a:xfrm>
              <a:off x="8959368" y="2243286"/>
              <a:ext cx="2952013" cy="27292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1" name="Retângulo 20"/>
            <p:cNvSpPr/>
            <p:nvPr/>
          </p:nvSpPr>
          <p:spPr>
            <a:xfrm>
              <a:off x="8959367" y="2243285"/>
              <a:ext cx="2952013" cy="2729263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sp>
        <p:nvSpPr>
          <p:cNvPr id="22" name="CaixaDeTexto 21"/>
          <p:cNvSpPr txBox="1"/>
          <p:nvPr/>
        </p:nvSpPr>
        <p:spPr>
          <a:xfrm>
            <a:off x="369785" y="561729"/>
            <a:ext cx="52643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pt-B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Características de um datacenter</a:t>
            </a:r>
          </a:p>
        </p:txBody>
      </p:sp>
      <p:sp>
        <p:nvSpPr>
          <p:cNvPr id="23" name="Retângulo de cantos arredondados 5"/>
          <p:cNvSpPr/>
          <p:nvPr/>
        </p:nvSpPr>
        <p:spPr>
          <a:xfrm flipV="1">
            <a:off x="635277" y="4468560"/>
            <a:ext cx="7675751" cy="45719"/>
          </a:xfrm>
          <a:prstGeom prst="roundRect">
            <a:avLst/>
          </a:prstGeom>
          <a:solidFill>
            <a:srgbClr val="4BB7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CaixaDeTexto 23"/>
          <p:cNvSpPr txBox="1"/>
          <p:nvPr/>
        </p:nvSpPr>
        <p:spPr>
          <a:xfrm>
            <a:off x="867879" y="1218499"/>
            <a:ext cx="4694045" cy="3200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  <a:defRPr/>
            </a:pPr>
            <a:r>
              <a:rPr lang="pt-BR" sz="1400" b="1" dirty="0">
                <a:solidFill>
                  <a:srgbClr val="219D93"/>
                </a:solidFill>
              </a:rPr>
              <a:t>O que é um </a:t>
            </a:r>
            <a:r>
              <a:rPr lang="pt-BR" sz="1400" b="1" i="1" dirty="0">
                <a:solidFill>
                  <a:srgbClr val="219D93"/>
                </a:solidFill>
              </a:rPr>
              <a:t>datacenter</a:t>
            </a:r>
            <a:r>
              <a:rPr lang="pt-BR" sz="1400" b="1" dirty="0">
                <a:solidFill>
                  <a:srgbClr val="219D93"/>
                </a:solidFill>
              </a:rPr>
              <a:t>?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Principais serviços de TI do </a:t>
            </a:r>
            <a:r>
              <a:rPr lang="pt-BR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datacenter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 (VERAS, 2015)</a:t>
            </a: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 startAt="7"/>
              <a:defRPr/>
            </a:pP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 alta disponibilidade (</a:t>
            </a:r>
            <a:r>
              <a:rPr lang="pt-BR" sz="1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High </a:t>
            </a:r>
            <a:r>
              <a:rPr lang="pt-BR" sz="1400" b="1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Availability</a:t>
            </a: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- HA) e recuperação de desastres (</a:t>
            </a:r>
            <a:r>
              <a:rPr lang="pt-BR" sz="1400" b="1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Disaster</a:t>
            </a:r>
            <a:r>
              <a:rPr lang="pt-BR" sz="1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Recovery</a:t>
            </a: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- DR): 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Serviços para obtenção de alta disponibilidade e recuperação de desastres, incluindo a extensão da SAN (</a:t>
            </a:r>
            <a:r>
              <a:rPr lang="pt-BR" sz="14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Storage</a:t>
            </a:r>
            <a:r>
              <a:rPr lang="pt-BR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pt-BR" sz="14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Area</a:t>
            </a:r>
            <a:r>
              <a:rPr lang="pt-BR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Network)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seleção do site de contingência e interconectividade.</a:t>
            </a:r>
          </a:p>
          <a:p>
            <a:pPr marL="798513" lvl="1" indent="-34290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Tratam também de políticas, softwares e dispositivos de </a:t>
            </a:r>
            <a:r>
              <a:rPr lang="pt-BR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backup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pt-BR" sz="14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restore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e replicação.</a:t>
            </a:r>
          </a:p>
        </p:txBody>
      </p:sp>
      <p:pic>
        <p:nvPicPr>
          <p:cNvPr id="2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8441" y="1514492"/>
            <a:ext cx="2528827" cy="26214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050162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ângulo 10"/>
          <p:cNvSpPr/>
          <p:nvPr/>
        </p:nvSpPr>
        <p:spPr>
          <a:xfrm rot="275902">
            <a:off x="7957245" y="1251905"/>
            <a:ext cx="626363" cy="541902"/>
          </a:xfrm>
          <a:custGeom>
            <a:avLst/>
            <a:gdLst>
              <a:gd name="connsiteX0" fmla="*/ 0 w 556537"/>
              <a:gd name="connsiteY0" fmla="*/ 0 h 349397"/>
              <a:gd name="connsiteX1" fmla="*/ 556537 w 556537"/>
              <a:gd name="connsiteY1" fmla="*/ 0 h 349397"/>
              <a:gd name="connsiteX2" fmla="*/ 556537 w 556537"/>
              <a:gd name="connsiteY2" fmla="*/ 349397 h 349397"/>
              <a:gd name="connsiteX3" fmla="*/ 0 w 556537"/>
              <a:gd name="connsiteY3" fmla="*/ 349397 h 349397"/>
              <a:gd name="connsiteX4" fmla="*/ 0 w 556537"/>
              <a:gd name="connsiteY4" fmla="*/ 0 h 349397"/>
              <a:gd name="connsiteX0" fmla="*/ 0 w 568569"/>
              <a:gd name="connsiteY0" fmla="*/ 0 h 541902"/>
              <a:gd name="connsiteX1" fmla="*/ 556537 w 568569"/>
              <a:gd name="connsiteY1" fmla="*/ 0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  <a:gd name="connsiteX0" fmla="*/ 0 w 568569"/>
              <a:gd name="connsiteY0" fmla="*/ 0 h 541902"/>
              <a:gd name="connsiteX1" fmla="*/ 556537 w 568569"/>
              <a:gd name="connsiteY1" fmla="*/ 108284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8569" h="541902">
                <a:moveTo>
                  <a:pt x="0" y="0"/>
                </a:moveTo>
                <a:lnTo>
                  <a:pt x="556537" y="108284"/>
                </a:lnTo>
                <a:lnTo>
                  <a:pt x="568569" y="541902"/>
                </a:lnTo>
                <a:lnTo>
                  <a:pt x="0" y="34939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tângulo 16"/>
          <p:cNvSpPr/>
          <p:nvPr/>
        </p:nvSpPr>
        <p:spPr>
          <a:xfrm>
            <a:off x="436099" y="970671"/>
            <a:ext cx="7865668" cy="3497891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8" name="Grupo 7"/>
          <p:cNvGrpSpPr/>
          <p:nvPr/>
        </p:nvGrpSpPr>
        <p:grpSpPr>
          <a:xfrm>
            <a:off x="5793695" y="1384909"/>
            <a:ext cx="2786055" cy="2851956"/>
            <a:chOff x="8959367" y="2243285"/>
            <a:chExt cx="2952014" cy="2729264"/>
          </a:xfrm>
        </p:grpSpPr>
        <p:sp>
          <p:nvSpPr>
            <p:cNvPr id="19" name="Retângulo 18"/>
            <p:cNvSpPr/>
            <p:nvPr/>
          </p:nvSpPr>
          <p:spPr>
            <a:xfrm>
              <a:off x="8959368" y="2243286"/>
              <a:ext cx="2952013" cy="27292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0" name="Retângulo 19"/>
            <p:cNvSpPr/>
            <p:nvPr/>
          </p:nvSpPr>
          <p:spPr>
            <a:xfrm>
              <a:off x="8959367" y="2243285"/>
              <a:ext cx="2952013" cy="2729263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sp>
        <p:nvSpPr>
          <p:cNvPr id="21" name="CaixaDeTexto 20"/>
          <p:cNvSpPr txBox="1"/>
          <p:nvPr/>
        </p:nvSpPr>
        <p:spPr>
          <a:xfrm>
            <a:off x="369785" y="561729"/>
            <a:ext cx="52643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pt-B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Características de um datacenter</a:t>
            </a:r>
          </a:p>
        </p:txBody>
      </p:sp>
      <p:sp>
        <p:nvSpPr>
          <p:cNvPr id="22" name="Retângulo de cantos arredondados 5"/>
          <p:cNvSpPr/>
          <p:nvPr/>
        </p:nvSpPr>
        <p:spPr>
          <a:xfrm flipV="1">
            <a:off x="445361" y="4468559"/>
            <a:ext cx="7865668" cy="45719"/>
          </a:xfrm>
          <a:prstGeom prst="roundRect">
            <a:avLst/>
          </a:prstGeom>
          <a:solidFill>
            <a:srgbClr val="4BB7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CaixaDeTexto 22"/>
          <p:cNvSpPr txBox="1"/>
          <p:nvPr/>
        </p:nvSpPr>
        <p:spPr>
          <a:xfrm>
            <a:off x="614470" y="1074892"/>
            <a:ext cx="5055988" cy="3277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  <a:defRPr/>
            </a:pPr>
            <a:r>
              <a:rPr lang="pt-BR" sz="1400" b="1" dirty="0">
                <a:solidFill>
                  <a:srgbClr val="219D93"/>
                </a:solidFill>
              </a:rPr>
              <a:t>O que é um </a:t>
            </a:r>
            <a:r>
              <a:rPr lang="pt-BR" sz="1400" b="1" i="1" dirty="0">
                <a:solidFill>
                  <a:srgbClr val="219D93"/>
                </a:solidFill>
              </a:rPr>
              <a:t>datacenter</a:t>
            </a:r>
            <a:r>
              <a:rPr lang="pt-BR" sz="1400" b="1" dirty="0">
                <a:solidFill>
                  <a:srgbClr val="219D93"/>
                </a:solidFill>
              </a:rPr>
              <a:t>?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Principais serviços de TI do </a:t>
            </a:r>
            <a:r>
              <a:rPr lang="pt-BR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datacenter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 (VERAS, 2015)</a:t>
            </a: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 startAt="8"/>
              <a:defRPr/>
            </a:pP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Monitoramento, gerenciamento e automação: 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Cobre toda a área de monitoramento, incluindo o NOC (</a:t>
            </a:r>
            <a:r>
              <a:rPr lang="pt-BR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Networking </a:t>
            </a:r>
            <a:r>
              <a:rPr lang="pt-BR" sz="14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Operation</a:t>
            </a:r>
            <a:r>
              <a:rPr lang="pt-BR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Center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), desde o hardware até os aspectos de automação de correções (</a:t>
            </a:r>
            <a:r>
              <a:rPr lang="pt-BR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patches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 de sistema operacional.</a:t>
            </a:r>
          </a:p>
          <a:p>
            <a:pPr marL="798513" lvl="1" indent="-34290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Deve possibilitar operação assistida 24 x 7, podendo ser executada também remotamente;</a:t>
            </a:r>
          </a:p>
          <a:p>
            <a:pPr marL="798513" lvl="1" indent="-34290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 planejamento e o controle da produção devem garantir a execução dos processos de TI como paradas programadas, execução de </a:t>
            </a:r>
            <a:r>
              <a:rPr lang="pt-BR" sz="14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jobs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e de rotinas periódicas.</a:t>
            </a:r>
          </a:p>
        </p:txBody>
      </p:sp>
      <p:pic>
        <p:nvPicPr>
          <p:cNvPr id="2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8441" y="1514492"/>
            <a:ext cx="2528827" cy="26214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096660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ângulo 10"/>
          <p:cNvSpPr/>
          <p:nvPr/>
        </p:nvSpPr>
        <p:spPr>
          <a:xfrm rot="275902">
            <a:off x="7957245" y="1308177"/>
            <a:ext cx="626363" cy="541902"/>
          </a:xfrm>
          <a:custGeom>
            <a:avLst/>
            <a:gdLst>
              <a:gd name="connsiteX0" fmla="*/ 0 w 556537"/>
              <a:gd name="connsiteY0" fmla="*/ 0 h 349397"/>
              <a:gd name="connsiteX1" fmla="*/ 556537 w 556537"/>
              <a:gd name="connsiteY1" fmla="*/ 0 h 349397"/>
              <a:gd name="connsiteX2" fmla="*/ 556537 w 556537"/>
              <a:gd name="connsiteY2" fmla="*/ 349397 h 349397"/>
              <a:gd name="connsiteX3" fmla="*/ 0 w 556537"/>
              <a:gd name="connsiteY3" fmla="*/ 349397 h 349397"/>
              <a:gd name="connsiteX4" fmla="*/ 0 w 556537"/>
              <a:gd name="connsiteY4" fmla="*/ 0 h 349397"/>
              <a:gd name="connsiteX0" fmla="*/ 0 w 568569"/>
              <a:gd name="connsiteY0" fmla="*/ 0 h 541902"/>
              <a:gd name="connsiteX1" fmla="*/ 556537 w 568569"/>
              <a:gd name="connsiteY1" fmla="*/ 0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  <a:gd name="connsiteX0" fmla="*/ 0 w 568569"/>
              <a:gd name="connsiteY0" fmla="*/ 0 h 541902"/>
              <a:gd name="connsiteX1" fmla="*/ 556537 w 568569"/>
              <a:gd name="connsiteY1" fmla="*/ 108284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8569" h="541902">
                <a:moveTo>
                  <a:pt x="0" y="0"/>
                </a:moveTo>
                <a:lnTo>
                  <a:pt x="556537" y="108284"/>
                </a:lnTo>
                <a:lnTo>
                  <a:pt x="568569" y="541902"/>
                </a:lnTo>
                <a:lnTo>
                  <a:pt x="0" y="34939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Retângulo 17"/>
          <p:cNvSpPr/>
          <p:nvPr/>
        </p:nvSpPr>
        <p:spPr>
          <a:xfrm>
            <a:off x="436099" y="1216855"/>
            <a:ext cx="7865668" cy="3251707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9" name="Grupo 7"/>
          <p:cNvGrpSpPr/>
          <p:nvPr/>
        </p:nvGrpSpPr>
        <p:grpSpPr>
          <a:xfrm>
            <a:off x="5793695" y="1441181"/>
            <a:ext cx="2786055" cy="2851956"/>
            <a:chOff x="8959367" y="2243285"/>
            <a:chExt cx="2952014" cy="2729264"/>
          </a:xfrm>
        </p:grpSpPr>
        <p:sp>
          <p:nvSpPr>
            <p:cNvPr id="20" name="Retângulo 19"/>
            <p:cNvSpPr/>
            <p:nvPr/>
          </p:nvSpPr>
          <p:spPr>
            <a:xfrm>
              <a:off x="8959368" y="2243286"/>
              <a:ext cx="2952013" cy="27292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1" name="Retângulo 20"/>
            <p:cNvSpPr/>
            <p:nvPr/>
          </p:nvSpPr>
          <p:spPr>
            <a:xfrm>
              <a:off x="8959367" y="2243285"/>
              <a:ext cx="2952013" cy="2729263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sp>
        <p:nvSpPr>
          <p:cNvPr id="22" name="CaixaDeTexto 21"/>
          <p:cNvSpPr txBox="1"/>
          <p:nvPr/>
        </p:nvSpPr>
        <p:spPr>
          <a:xfrm>
            <a:off x="369785" y="561729"/>
            <a:ext cx="52643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pt-B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Características de um datacenter</a:t>
            </a:r>
          </a:p>
        </p:txBody>
      </p:sp>
      <p:sp>
        <p:nvSpPr>
          <p:cNvPr id="23" name="Retângulo de cantos arredondados 5"/>
          <p:cNvSpPr/>
          <p:nvPr/>
        </p:nvSpPr>
        <p:spPr>
          <a:xfrm flipV="1">
            <a:off x="445361" y="4468559"/>
            <a:ext cx="7865668" cy="45719"/>
          </a:xfrm>
          <a:prstGeom prst="roundRect">
            <a:avLst/>
          </a:prstGeom>
          <a:solidFill>
            <a:srgbClr val="4BB7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CaixaDeTexto 23"/>
          <p:cNvSpPr txBox="1"/>
          <p:nvPr/>
        </p:nvSpPr>
        <p:spPr>
          <a:xfrm>
            <a:off x="614470" y="1954386"/>
            <a:ext cx="5055988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  <a:defRPr/>
            </a:pP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Norma ANSI/TIA-942 (VERAS, 2015)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 </a:t>
            </a:r>
            <a:r>
              <a:rPr lang="pt-BR" sz="14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Uptime</a:t>
            </a:r>
            <a:r>
              <a:rPr lang="pt-BR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pt-BR" sz="14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Institute</a:t>
            </a:r>
            <a:r>
              <a:rPr lang="pt-BR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hlinkClick r:id="rId2"/>
              </a:rPr>
              <a:t>www.uptimeinstitute.org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 trata de uma organização que foi fundada nos EUA, em 1993, para promover o aumento da confiabilidade e da disponibilidade de </a:t>
            </a:r>
            <a:r>
              <a:rPr lang="pt-BR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datacenters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;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É a organização responsável pela criação da classificação de </a:t>
            </a:r>
            <a:r>
              <a:rPr lang="pt-BR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datacenters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em camadas (</a:t>
            </a:r>
            <a:r>
              <a:rPr lang="pt-BR" sz="14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tiers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 e que originou a  criação da norma ANSI/TIA-942.</a:t>
            </a:r>
          </a:p>
        </p:txBody>
      </p:sp>
      <p:pic>
        <p:nvPicPr>
          <p:cNvPr id="2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8441" y="1568542"/>
            <a:ext cx="2512228" cy="2623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303263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/>
          <p:cNvSpPr/>
          <p:nvPr/>
        </p:nvSpPr>
        <p:spPr>
          <a:xfrm rot="275902">
            <a:off x="7957245" y="1308177"/>
            <a:ext cx="626363" cy="541902"/>
          </a:xfrm>
          <a:custGeom>
            <a:avLst/>
            <a:gdLst>
              <a:gd name="connsiteX0" fmla="*/ 0 w 556537"/>
              <a:gd name="connsiteY0" fmla="*/ 0 h 349397"/>
              <a:gd name="connsiteX1" fmla="*/ 556537 w 556537"/>
              <a:gd name="connsiteY1" fmla="*/ 0 h 349397"/>
              <a:gd name="connsiteX2" fmla="*/ 556537 w 556537"/>
              <a:gd name="connsiteY2" fmla="*/ 349397 h 349397"/>
              <a:gd name="connsiteX3" fmla="*/ 0 w 556537"/>
              <a:gd name="connsiteY3" fmla="*/ 349397 h 349397"/>
              <a:gd name="connsiteX4" fmla="*/ 0 w 556537"/>
              <a:gd name="connsiteY4" fmla="*/ 0 h 349397"/>
              <a:gd name="connsiteX0" fmla="*/ 0 w 568569"/>
              <a:gd name="connsiteY0" fmla="*/ 0 h 541902"/>
              <a:gd name="connsiteX1" fmla="*/ 556537 w 568569"/>
              <a:gd name="connsiteY1" fmla="*/ 0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  <a:gd name="connsiteX0" fmla="*/ 0 w 568569"/>
              <a:gd name="connsiteY0" fmla="*/ 0 h 541902"/>
              <a:gd name="connsiteX1" fmla="*/ 556537 w 568569"/>
              <a:gd name="connsiteY1" fmla="*/ 108284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8569" h="541902">
                <a:moveTo>
                  <a:pt x="0" y="0"/>
                </a:moveTo>
                <a:lnTo>
                  <a:pt x="556537" y="108284"/>
                </a:lnTo>
                <a:lnTo>
                  <a:pt x="568569" y="541902"/>
                </a:lnTo>
                <a:lnTo>
                  <a:pt x="0" y="34939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/>
          <p:cNvSpPr/>
          <p:nvPr/>
        </p:nvSpPr>
        <p:spPr>
          <a:xfrm>
            <a:off x="436099" y="1075705"/>
            <a:ext cx="7865668" cy="352650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3" name="Grupo 7"/>
          <p:cNvGrpSpPr/>
          <p:nvPr/>
        </p:nvGrpSpPr>
        <p:grpSpPr>
          <a:xfrm>
            <a:off x="5793695" y="1441181"/>
            <a:ext cx="2786055" cy="2851956"/>
            <a:chOff x="8959367" y="2243285"/>
            <a:chExt cx="2952014" cy="2729264"/>
          </a:xfrm>
        </p:grpSpPr>
        <p:sp>
          <p:nvSpPr>
            <p:cNvPr id="16" name="Retângulo 15"/>
            <p:cNvSpPr/>
            <p:nvPr/>
          </p:nvSpPr>
          <p:spPr>
            <a:xfrm>
              <a:off x="8959368" y="2243286"/>
              <a:ext cx="2952013" cy="27292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4" name="Retângulo 23"/>
            <p:cNvSpPr/>
            <p:nvPr/>
          </p:nvSpPr>
          <p:spPr>
            <a:xfrm>
              <a:off x="8959367" y="2243285"/>
              <a:ext cx="2952013" cy="2729263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sp>
        <p:nvSpPr>
          <p:cNvPr id="25" name="CaixaDeTexto 24"/>
          <p:cNvSpPr txBox="1"/>
          <p:nvPr/>
        </p:nvSpPr>
        <p:spPr>
          <a:xfrm>
            <a:off x="369785" y="561729"/>
            <a:ext cx="52643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pt-B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Características de um datacenter</a:t>
            </a:r>
          </a:p>
        </p:txBody>
      </p:sp>
      <p:sp>
        <p:nvSpPr>
          <p:cNvPr id="26" name="Retângulo de cantos arredondados 5"/>
          <p:cNvSpPr/>
          <p:nvPr/>
        </p:nvSpPr>
        <p:spPr>
          <a:xfrm flipV="1">
            <a:off x="445361" y="4602205"/>
            <a:ext cx="7865668" cy="45719"/>
          </a:xfrm>
          <a:prstGeom prst="roundRect">
            <a:avLst/>
          </a:prstGeom>
          <a:solidFill>
            <a:srgbClr val="4BB7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CaixaDeTexto 26"/>
          <p:cNvSpPr txBox="1"/>
          <p:nvPr/>
        </p:nvSpPr>
        <p:spPr>
          <a:xfrm>
            <a:off x="614470" y="1222395"/>
            <a:ext cx="5055988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Norma ANSI/TIA-942 (</a:t>
            </a:r>
            <a:r>
              <a:rPr lang="pt-BR" sz="14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Telecommunications</a:t>
            </a:r>
            <a:r>
              <a:rPr lang="pt-BR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pt-BR" sz="14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infrastructure</a:t>
            </a:r>
            <a:r>
              <a:rPr lang="pt-BR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for datacenters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 de 2005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Define os requisitos mínimos da infraestrutura de telecomunicações de </a:t>
            </a:r>
            <a:r>
              <a:rPr lang="pt-BR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datacenters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e salas de computadores;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Trata das instalações do </a:t>
            </a:r>
            <a:r>
              <a:rPr lang="pt-BR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datacenter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e considera diversos aspectos do </a:t>
            </a:r>
            <a:r>
              <a:rPr lang="pt-BR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datacenter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incluindo </a:t>
            </a:r>
            <a:r>
              <a:rPr lang="pt-BR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layout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e espaço físico necessário, infraestrutura de cabeamento, aspectos mecânicos e elétricos;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 norma ANSI/TIA-942 indica os requisitos desde a construção até a pronta ativação do </a:t>
            </a:r>
            <a:r>
              <a:rPr lang="pt-BR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datacenter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;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 classificação em camadas por níveis de disponibilidade é a principal contribuição da norma.</a:t>
            </a:r>
          </a:p>
        </p:txBody>
      </p:sp>
      <p:pic>
        <p:nvPicPr>
          <p:cNvPr id="2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8441" y="1568542"/>
            <a:ext cx="2512228" cy="2623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077136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/>
          <p:cNvSpPr/>
          <p:nvPr/>
        </p:nvSpPr>
        <p:spPr>
          <a:xfrm rot="275902">
            <a:off x="7957245" y="1308177"/>
            <a:ext cx="626363" cy="541902"/>
          </a:xfrm>
          <a:custGeom>
            <a:avLst/>
            <a:gdLst>
              <a:gd name="connsiteX0" fmla="*/ 0 w 556537"/>
              <a:gd name="connsiteY0" fmla="*/ 0 h 349397"/>
              <a:gd name="connsiteX1" fmla="*/ 556537 w 556537"/>
              <a:gd name="connsiteY1" fmla="*/ 0 h 349397"/>
              <a:gd name="connsiteX2" fmla="*/ 556537 w 556537"/>
              <a:gd name="connsiteY2" fmla="*/ 349397 h 349397"/>
              <a:gd name="connsiteX3" fmla="*/ 0 w 556537"/>
              <a:gd name="connsiteY3" fmla="*/ 349397 h 349397"/>
              <a:gd name="connsiteX4" fmla="*/ 0 w 556537"/>
              <a:gd name="connsiteY4" fmla="*/ 0 h 349397"/>
              <a:gd name="connsiteX0" fmla="*/ 0 w 568569"/>
              <a:gd name="connsiteY0" fmla="*/ 0 h 541902"/>
              <a:gd name="connsiteX1" fmla="*/ 556537 w 568569"/>
              <a:gd name="connsiteY1" fmla="*/ 0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  <a:gd name="connsiteX0" fmla="*/ 0 w 568569"/>
              <a:gd name="connsiteY0" fmla="*/ 0 h 541902"/>
              <a:gd name="connsiteX1" fmla="*/ 556537 w 568569"/>
              <a:gd name="connsiteY1" fmla="*/ 108284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8569" h="541902">
                <a:moveTo>
                  <a:pt x="0" y="0"/>
                </a:moveTo>
                <a:lnTo>
                  <a:pt x="556537" y="108284"/>
                </a:lnTo>
                <a:lnTo>
                  <a:pt x="568569" y="541902"/>
                </a:lnTo>
                <a:lnTo>
                  <a:pt x="0" y="34939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/>
          <p:cNvSpPr/>
          <p:nvPr/>
        </p:nvSpPr>
        <p:spPr>
          <a:xfrm>
            <a:off x="436099" y="1075705"/>
            <a:ext cx="7865668" cy="352650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3" name="Grupo 7"/>
          <p:cNvGrpSpPr/>
          <p:nvPr/>
        </p:nvGrpSpPr>
        <p:grpSpPr>
          <a:xfrm>
            <a:off x="5793695" y="1441181"/>
            <a:ext cx="2786055" cy="2851956"/>
            <a:chOff x="8959367" y="2243285"/>
            <a:chExt cx="2952014" cy="2729264"/>
          </a:xfrm>
        </p:grpSpPr>
        <p:sp>
          <p:nvSpPr>
            <p:cNvPr id="16" name="Retângulo 15"/>
            <p:cNvSpPr/>
            <p:nvPr/>
          </p:nvSpPr>
          <p:spPr>
            <a:xfrm>
              <a:off x="8959368" y="2243286"/>
              <a:ext cx="2952013" cy="27292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4" name="Retângulo 23"/>
            <p:cNvSpPr/>
            <p:nvPr/>
          </p:nvSpPr>
          <p:spPr>
            <a:xfrm>
              <a:off x="8959367" y="2243285"/>
              <a:ext cx="2952013" cy="2729263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sp>
        <p:nvSpPr>
          <p:cNvPr id="25" name="CaixaDeTexto 24"/>
          <p:cNvSpPr txBox="1"/>
          <p:nvPr/>
        </p:nvSpPr>
        <p:spPr>
          <a:xfrm>
            <a:off x="369785" y="561729"/>
            <a:ext cx="52643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pt-B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Características de um datacenter</a:t>
            </a:r>
          </a:p>
        </p:txBody>
      </p:sp>
      <p:sp>
        <p:nvSpPr>
          <p:cNvPr id="26" name="Retângulo de cantos arredondados 5"/>
          <p:cNvSpPr/>
          <p:nvPr/>
        </p:nvSpPr>
        <p:spPr>
          <a:xfrm flipV="1">
            <a:off x="445361" y="4602205"/>
            <a:ext cx="7865668" cy="45719"/>
          </a:xfrm>
          <a:prstGeom prst="roundRect">
            <a:avLst/>
          </a:prstGeom>
          <a:solidFill>
            <a:srgbClr val="4BB7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CaixaDeTexto 26"/>
          <p:cNvSpPr txBox="1"/>
          <p:nvPr/>
        </p:nvSpPr>
        <p:spPr>
          <a:xfrm>
            <a:off x="614470" y="1222395"/>
            <a:ext cx="5055988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  <a:defRPr/>
            </a:pPr>
            <a:r>
              <a:rPr lang="pt-BR" sz="1400" b="1" dirty="0">
                <a:solidFill>
                  <a:srgbClr val="219D93"/>
                </a:solidFill>
              </a:rPr>
              <a:t>Norma ANSI/TIA-942 (VERAS, 2015) 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/>
            </a:pP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Principais componentes da arquitetura do datacenter: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pt-BR" sz="1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Entrance </a:t>
            </a:r>
            <a:r>
              <a:rPr lang="pt-BR" sz="1400" b="1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Room</a:t>
            </a:r>
            <a:r>
              <a:rPr lang="pt-BR" sz="1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(ER): 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Sala de entrada. Espaço de interconexão entre o cabeamento estruturado do </a:t>
            </a:r>
            <a:r>
              <a:rPr lang="pt-BR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datacenter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e o cabeamento proveniente das operadoras de telecomunicações;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pt-BR" sz="1400" b="1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Main</a:t>
            </a:r>
            <a:r>
              <a:rPr lang="pt-BR" sz="1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pt-BR" sz="1400" b="1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Distribution</a:t>
            </a:r>
            <a:r>
              <a:rPr lang="pt-BR" sz="1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pt-BR" sz="1400" b="1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Area</a:t>
            </a: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 (MDA): 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Área onde se encontra a conexão central do </a:t>
            </a:r>
            <a:r>
              <a:rPr lang="pt-BR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datacenter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e de onde se distribui o cabeamento estruturado, incluindo roteadores e </a:t>
            </a:r>
            <a:r>
              <a:rPr lang="pt-BR" sz="14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backbone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;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pt-BR" sz="1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Horizontal </a:t>
            </a:r>
            <a:r>
              <a:rPr lang="pt-BR" sz="1400" b="1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Distribution</a:t>
            </a:r>
            <a:r>
              <a:rPr lang="pt-BR" sz="1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pt-BR" sz="1400" b="1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Area</a:t>
            </a: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 (HDA):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 Área utilizada para conexão com a área de equipamentos. Inclui o </a:t>
            </a:r>
            <a:r>
              <a:rPr lang="pt-BR" sz="14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cross</a:t>
            </a:r>
            <a:r>
              <a:rPr lang="pt-BR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pt-BR" sz="14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connect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 horizontal e equipamentos intermediários. Inclui switches LAN/SAN/KVM.</a:t>
            </a:r>
          </a:p>
        </p:txBody>
      </p:sp>
      <p:pic>
        <p:nvPicPr>
          <p:cNvPr id="2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8441" y="1568542"/>
            <a:ext cx="2512228" cy="2623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481457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/>
          <p:cNvSpPr/>
          <p:nvPr/>
        </p:nvSpPr>
        <p:spPr>
          <a:xfrm rot="275902">
            <a:off x="7957245" y="1308177"/>
            <a:ext cx="626363" cy="541902"/>
          </a:xfrm>
          <a:custGeom>
            <a:avLst/>
            <a:gdLst>
              <a:gd name="connsiteX0" fmla="*/ 0 w 556537"/>
              <a:gd name="connsiteY0" fmla="*/ 0 h 349397"/>
              <a:gd name="connsiteX1" fmla="*/ 556537 w 556537"/>
              <a:gd name="connsiteY1" fmla="*/ 0 h 349397"/>
              <a:gd name="connsiteX2" fmla="*/ 556537 w 556537"/>
              <a:gd name="connsiteY2" fmla="*/ 349397 h 349397"/>
              <a:gd name="connsiteX3" fmla="*/ 0 w 556537"/>
              <a:gd name="connsiteY3" fmla="*/ 349397 h 349397"/>
              <a:gd name="connsiteX4" fmla="*/ 0 w 556537"/>
              <a:gd name="connsiteY4" fmla="*/ 0 h 349397"/>
              <a:gd name="connsiteX0" fmla="*/ 0 w 568569"/>
              <a:gd name="connsiteY0" fmla="*/ 0 h 541902"/>
              <a:gd name="connsiteX1" fmla="*/ 556537 w 568569"/>
              <a:gd name="connsiteY1" fmla="*/ 0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  <a:gd name="connsiteX0" fmla="*/ 0 w 568569"/>
              <a:gd name="connsiteY0" fmla="*/ 0 h 541902"/>
              <a:gd name="connsiteX1" fmla="*/ 556537 w 568569"/>
              <a:gd name="connsiteY1" fmla="*/ 108284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8569" h="541902">
                <a:moveTo>
                  <a:pt x="0" y="0"/>
                </a:moveTo>
                <a:lnTo>
                  <a:pt x="556537" y="108284"/>
                </a:lnTo>
                <a:lnTo>
                  <a:pt x="568569" y="541902"/>
                </a:lnTo>
                <a:lnTo>
                  <a:pt x="0" y="34939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/>
          <p:cNvSpPr/>
          <p:nvPr/>
        </p:nvSpPr>
        <p:spPr>
          <a:xfrm>
            <a:off x="436099" y="1075705"/>
            <a:ext cx="7865668" cy="352650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3" name="Grupo 7"/>
          <p:cNvGrpSpPr/>
          <p:nvPr/>
        </p:nvGrpSpPr>
        <p:grpSpPr>
          <a:xfrm>
            <a:off x="5793695" y="1441181"/>
            <a:ext cx="2786055" cy="2851956"/>
            <a:chOff x="8959367" y="2243285"/>
            <a:chExt cx="2952014" cy="2729264"/>
          </a:xfrm>
        </p:grpSpPr>
        <p:sp>
          <p:nvSpPr>
            <p:cNvPr id="16" name="Retângulo 15"/>
            <p:cNvSpPr/>
            <p:nvPr/>
          </p:nvSpPr>
          <p:spPr>
            <a:xfrm>
              <a:off x="8959368" y="2243286"/>
              <a:ext cx="2952013" cy="27292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4" name="Retângulo 23"/>
            <p:cNvSpPr/>
            <p:nvPr/>
          </p:nvSpPr>
          <p:spPr>
            <a:xfrm>
              <a:off x="8959367" y="2243285"/>
              <a:ext cx="2952013" cy="2729263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sp>
        <p:nvSpPr>
          <p:cNvPr id="25" name="CaixaDeTexto 24"/>
          <p:cNvSpPr txBox="1"/>
          <p:nvPr/>
        </p:nvSpPr>
        <p:spPr>
          <a:xfrm>
            <a:off x="369785" y="561729"/>
            <a:ext cx="52643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pt-B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Características de um datacenter</a:t>
            </a:r>
          </a:p>
        </p:txBody>
      </p:sp>
      <p:sp>
        <p:nvSpPr>
          <p:cNvPr id="26" name="Retângulo de cantos arredondados 5"/>
          <p:cNvSpPr/>
          <p:nvPr/>
        </p:nvSpPr>
        <p:spPr>
          <a:xfrm flipV="1">
            <a:off x="445361" y="4602205"/>
            <a:ext cx="7865668" cy="45719"/>
          </a:xfrm>
          <a:prstGeom prst="roundRect">
            <a:avLst/>
          </a:prstGeom>
          <a:solidFill>
            <a:srgbClr val="4BB7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CaixaDeTexto 26"/>
          <p:cNvSpPr txBox="1"/>
          <p:nvPr/>
        </p:nvSpPr>
        <p:spPr>
          <a:xfrm>
            <a:off x="832515" y="1567048"/>
            <a:ext cx="4801592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  <a:defRPr/>
            </a:pPr>
            <a:r>
              <a:rPr lang="pt-BR" sz="1400" b="1" dirty="0">
                <a:solidFill>
                  <a:srgbClr val="219D93"/>
                </a:solidFill>
              </a:rPr>
              <a:t>Norma ANSI/TIA-942 (VERAS, 2015) 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Principais componentes da arquitetura do </a:t>
            </a:r>
            <a:r>
              <a:rPr lang="pt-BR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datacenter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segundo a norma: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pt-BR" sz="1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Zone </a:t>
            </a:r>
            <a:r>
              <a:rPr lang="pt-BR" sz="1400" b="1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Distribution</a:t>
            </a:r>
            <a:r>
              <a:rPr lang="pt-BR" sz="1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pt-BR" sz="1400" b="1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Area</a:t>
            </a: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 (ZDA):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 Ponto de interconexão opcional do cabeamento horizontal. Provê flexibilidade para o </a:t>
            </a:r>
            <a:r>
              <a:rPr lang="pt-BR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datacenter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Fica entre o HDA e o EDA;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pt-BR" sz="1400" b="1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Equipment</a:t>
            </a:r>
            <a:r>
              <a:rPr lang="pt-BR" sz="1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pt-BR" sz="1400" b="1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Distribution</a:t>
            </a:r>
            <a:r>
              <a:rPr lang="pt-BR" sz="1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pt-BR" sz="1400" b="1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Area</a:t>
            </a: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 (EDA):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 Área destinada aos equipamentos terminais (servidores, </a:t>
            </a:r>
            <a:r>
              <a:rPr lang="pt-BR" sz="14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storages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unidades de fita) e os equipamentos de rede. Incluem r</a:t>
            </a:r>
            <a:r>
              <a:rPr lang="pt-BR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acks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e gabinetes.</a:t>
            </a:r>
          </a:p>
        </p:txBody>
      </p:sp>
      <p:pic>
        <p:nvPicPr>
          <p:cNvPr id="2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8441" y="1568542"/>
            <a:ext cx="2512228" cy="2623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600826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ângulo 10"/>
          <p:cNvSpPr/>
          <p:nvPr/>
        </p:nvSpPr>
        <p:spPr>
          <a:xfrm rot="275902">
            <a:off x="7866708" y="1249626"/>
            <a:ext cx="626363" cy="541902"/>
          </a:xfrm>
          <a:custGeom>
            <a:avLst/>
            <a:gdLst>
              <a:gd name="connsiteX0" fmla="*/ 0 w 556537"/>
              <a:gd name="connsiteY0" fmla="*/ 0 h 349397"/>
              <a:gd name="connsiteX1" fmla="*/ 556537 w 556537"/>
              <a:gd name="connsiteY1" fmla="*/ 0 h 349397"/>
              <a:gd name="connsiteX2" fmla="*/ 556537 w 556537"/>
              <a:gd name="connsiteY2" fmla="*/ 349397 h 349397"/>
              <a:gd name="connsiteX3" fmla="*/ 0 w 556537"/>
              <a:gd name="connsiteY3" fmla="*/ 349397 h 349397"/>
              <a:gd name="connsiteX4" fmla="*/ 0 w 556537"/>
              <a:gd name="connsiteY4" fmla="*/ 0 h 349397"/>
              <a:gd name="connsiteX0" fmla="*/ 0 w 568569"/>
              <a:gd name="connsiteY0" fmla="*/ 0 h 541902"/>
              <a:gd name="connsiteX1" fmla="*/ 556537 w 568569"/>
              <a:gd name="connsiteY1" fmla="*/ 0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  <a:gd name="connsiteX0" fmla="*/ 0 w 568569"/>
              <a:gd name="connsiteY0" fmla="*/ 0 h 541902"/>
              <a:gd name="connsiteX1" fmla="*/ 556537 w 568569"/>
              <a:gd name="connsiteY1" fmla="*/ 108284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8569" h="541902">
                <a:moveTo>
                  <a:pt x="0" y="0"/>
                </a:moveTo>
                <a:lnTo>
                  <a:pt x="556537" y="108284"/>
                </a:lnTo>
                <a:lnTo>
                  <a:pt x="568569" y="541902"/>
                </a:lnTo>
                <a:lnTo>
                  <a:pt x="0" y="34939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tângulo 16"/>
          <p:cNvSpPr/>
          <p:nvPr/>
        </p:nvSpPr>
        <p:spPr>
          <a:xfrm>
            <a:off x="662099" y="1125088"/>
            <a:ext cx="7571251" cy="3272337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etângulo de cantos arredondados 5"/>
          <p:cNvSpPr/>
          <p:nvPr/>
        </p:nvSpPr>
        <p:spPr>
          <a:xfrm flipV="1">
            <a:off x="671361" y="4397422"/>
            <a:ext cx="7571251" cy="45719"/>
          </a:xfrm>
          <a:prstGeom prst="roundRect">
            <a:avLst/>
          </a:prstGeom>
          <a:solidFill>
            <a:srgbClr val="4BB7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20" name="Grupo 7"/>
          <p:cNvGrpSpPr/>
          <p:nvPr/>
        </p:nvGrpSpPr>
        <p:grpSpPr>
          <a:xfrm>
            <a:off x="5937484" y="1382630"/>
            <a:ext cx="2554181" cy="2788690"/>
            <a:chOff x="8959367" y="2243285"/>
            <a:chExt cx="2952014" cy="2729264"/>
          </a:xfrm>
        </p:grpSpPr>
        <p:sp>
          <p:nvSpPr>
            <p:cNvPr id="21" name="Retângulo 20"/>
            <p:cNvSpPr/>
            <p:nvPr/>
          </p:nvSpPr>
          <p:spPr>
            <a:xfrm>
              <a:off x="8959368" y="2243286"/>
              <a:ext cx="2952013" cy="27292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2" name="Retângulo 21"/>
            <p:cNvSpPr/>
            <p:nvPr/>
          </p:nvSpPr>
          <p:spPr>
            <a:xfrm>
              <a:off x="8959367" y="2243285"/>
              <a:ext cx="2952013" cy="2729263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sp>
        <p:nvSpPr>
          <p:cNvPr id="24" name="CaixaDeTexto 23"/>
          <p:cNvSpPr txBox="1"/>
          <p:nvPr/>
        </p:nvSpPr>
        <p:spPr>
          <a:xfrm>
            <a:off x="1141886" y="1528400"/>
            <a:ext cx="4423722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Bef>
                <a:spcPts val="600"/>
              </a:spcBef>
              <a:spcAft>
                <a:spcPts val="600"/>
              </a:spcAft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Norma ANSI/TIA-942 (VERAS, 2015) </a:t>
            </a:r>
          </a:p>
          <a:p>
            <a:pPr marL="285750" indent="-285750" algn="just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Principais componentes da arquitetura do datacenter:</a:t>
            </a:r>
          </a:p>
          <a:p>
            <a:pPr marL="741363" lvl="1" indent="-285750" algn="just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pt-BR" sz="1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Entrance </a:t>
            </a:r>
            <a:r>
              <a:rPr lang="pt-BR" sz="1400" b="1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Room</a:t>
            </a:r>
            <a:r>
              <a:rPr lang="pt-BR" sz="1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(ER);</a:t>
            </a: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41363" lvl="1" indent="-285750" algn="just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pt-BR" sz="1400" b="1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Main</a:t>
            </a:r>
            <a:r>
              <a:rPr lang="pt-BR" sz="1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pt-BR" sz="1400" b="1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Distribution</a:t>
            </a:r>
            <a:r>
              <a:rPr lang="pt-BR" sz="1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pt-BR" sz="1400" b="1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Area</a:t>
            </a: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 (MDA);</a:t>
            </a: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41363" lvl="1" indent="-285750" algn="just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pt-BR" sz="1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Horizontal </a:t>
            </a:r>
            <a:r>
              <a:rPr lang="pt-BR" sz="1400" b="1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Distribution</a:t>
            </a:r>
            <a:r>
              <a:rPr lang="pt-BR" sz="1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pt-BR" sz="1400" b="1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Area</a:t>
            </a: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 (HDA);</a:t>
            </a:r>
            <a:endParaRPr lang="pt-BR" sz="1400" b="1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41363" lvl="1" indent="-285750" algn="just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pt-BR" sz="1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Zone </a:t>
            </a:r>
            <a:r>
              <a:rPr lang="pt-BR" sz="1400" b="1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Distribution</a:t>
            </a:r>
            <a:r>
              <a:rPr lang="pt-BR" sz="1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pt-BR" sz="1400" b="1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Area</a:t>
            </a: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 (ZDA);</a:t>
            </a: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41363" lvl="1" indent="-285750" algn="just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pt-BR" sz="1400" b="1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Equipment</a:t>
            </a:r>
            <a:r>
              <a:rPr lang="pt-BR" sz="1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pt-BR" sz="1400" b="1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Distribution</a:t>
            </a:r>
            <a:r>
              <a:rPr lang="pt-BR" sz="1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pt-BR" sz="1400" b="1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Area</a:t>
            </a: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 (EDA).</a:t>
            </a: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5" name="CaixaDeTexto 24"/>
          <p:cNvSpPr txBox="1"/>
          <p:nvPr/>
        </p:nvSpPr>
        <p:spPr>
          <a:xfrm>
            <a:off x="369785" y="561729"/>
            <a:ext cx="35902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pt-B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Infraestrutura de TI e desafios de gestão</a:t>
            </a: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8161" y="1520578"/>
            <a:ext cx="2295407" cy="25315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198346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7325" y="0"/>
            <a:ext cx="3876675" cy="5143500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7" name="CaixaDeTexto 16"/>
          <p:cNvSpPr txBox="1"/>
          <p:nvPr/>
        </p:nvSpPr>
        <p:spPr>
          <a:xfrm>
            <a:off x="227269" y="2630766"/>
            <a:ext cx="23962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b="1" i="1" dirty="0">
                <a:solidFill>
                  <a:srgbClr val="157D64"/>
                </a:solidFill>
              </a:rPr>
              <a:t>GESTÃO DE INFRAESTRUTURA</a:t>
            </a:r>
          </a:p>
        </p:txBody>
      </p:sp>
      <p:sp>
        <p:nvSpPr>
          <p:cNvPr id="18" name="CaixaDeTexto 17"/>
          <p:cNvSpPr txBox="1"/>
          <p:nvPr/>
        </p:nvSpPr>
        <p:spPr>
          <a:xfrm>
            <a:off x="227267" y="2868628"/>
            <a:ext cx="47104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/>
              <a:t>Aula 3: Datacenter</a:t>
            </a:r>
          </a:p>
        </p:txBody>
      </p:sp>
    </p:spTree>
    <p:extLst>
      <p:ext uri="{BB962C8B-B14F-4D97-AF65-F5344CB8AC3E}">
        <p14:creationId xmlns:p14="http://schemas.microsoft.com/office/powerpoint/2010/main" val="2779243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/>
          <p:cNvSpPr/>
          <p:nvPr/>
        </p:nvSpPr>
        <p:spPr>
          <a:xfrm rot="275902">
            <a:off x="8269216" y="1308177"/>
            <a:ext cx="626363" cy="541902"/>
          </a:xfrm>
          <a:custGeom>
            <a:avLst/>
            <a:gdLst>
              <a:gd name="connsiteX0" fmla="*/ 0 w 556537"/>
              <a:gd name="connsiteY0" fmla="*/ 0 h 349397"/>
              <a:gd name="connsiteX1" fmla="*/ 556537 w 556537"/>
              <a:gd name="connsiteY1" fmla="*/ 0 h 349397"/>
              <a:gd name="connsiteX2" fmla="*/ 556537 w 556537"/>
              <a:gd name="connsiteY2" fmla="*/ 349397 h 349397"/>
              <a:gd name="connsiteX3" fmla="*/ 0 w 556537"/>
              <a:gd name="connsiteY3" fmla="*/ 349397 h 349397"/>
              <a:gd name="connsiteX4" fmla="*/ 0 w 556537"/>
              <a:gd name="connsiteY4" fmla="*/ 0 h 349397"/>
              <a:gd name="connsiteX0" fmla="*/ 0 w 568569"/>
              <a:gd name="connsiteY0" fmla="*/ 0 h 541902"/>
              <a:gd name="connsiteX1" fmla="*/ 556537 w 568569"/>
              <a:gd name="connsiteY1" fmla="*/ 0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  <a:gd name="connsiteX0" fmla="*/ 0 w 568569"/>
              <a:gd name="connsiteY0" fmla="*/ 0 h 541902"/>
              <a:gd name="connsiteX1" fmla="*/ 556537 w 568569"/>
              <a:gd name="connsiteY1" fmla="*/ 108284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8569" h="541902">
                <a:moveTo>
                  <a:pt x="0" y="0"/>
                </a:moveTo>
                <a:lnTo>
                  <a:pt x="556537" y="108284"/>
                </a:lnTo>
                <a:lnTo>
                  <a:pt x="568569" y="541902"/>
                </a:lnTo>
                <a:lnTo>
                  <a:pt x="0" y="34939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/>
          <p:cNvSpPr/>
          <p:nvPr/>
        </p:nvSpPr>
        <p:spPr>
          <a:xfrm>
            <a:off x="302453" y="1075705"/>
            <a:ext cx="8278836" cy="352650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3" name="Grupo 7"/>
          <p:cNvGrpSpPr/>
          <p:nvPr/>
        </p:nvGrpSpPr>
        <p:grpSpPr>
          <a:xfrm>
            <a:off x="6105666" y="1441181"/>
            <a:ext cx="2786055" cy="2851956"/>
            <a:chOff x="8959367" y="2243285"/>
            <a:chExt cx="2952014" cy="2729264"/>
          </a:xfrm>
        </p:grpSpPr>
        <p:sp>
          <p:nvSpPr>
            <p:cNvPr id="15" name="Retângulo 14"/>
            <p:cNvSpPr/>
            <p:nvPr/>
          </p:nvSpPr>
          <p:spPr>
            <a:xfrm>
              <a:off x="8959368" y="2243286"/>
              <a:ext cx="2952013" cy="27292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4" name="Retângulo 23"/>
            <p:cNvSpPr/>
            <p:nvPr/>
          </p:nvSpPr>
          <p:spPr>
            <a:xfrm>
              <a:off x="8959367" y="2243285"/>
              <a:ext cx="2952013" cy="2729263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sp>
        <p:nvSpPr>
          <p:cNvPr id="25" name="CaixaDeTexto 24"/>
          <p:cNvSpPr txBox="1"/>
          <p:nvPr/>
        </p:nvSpPr>
        <p:spPr>
          <a:xfrm>
            <a:off x="369785" y="561729"/>
            <a:ext cx="52643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pt-B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Características de um datacenter</a:t>
            </a:r>
          </a:p>
        </p:txBody>
      </p:sp>
      <p:sp>
        <p:nvSpPr>
          <p:cNvPr id="26" name="Retângulo de cantos arredondados 5"/>
          <p:cNvSpPr/>
          <p:nvPr/>
        </p:nvSpPr>
        <p:spPr>
          <a:xfrm flipV="1">
            <a:off x="311715" y="4602204"/>
            <a:ext cx="8269574" cy="45719"/>
          </a:xfrm>
          <a:prstGeom prst="roundRect">
            <a:avLst/>
          </a:prstGeom>
          <a:solidFill>
            <a:srgbClr val="4BB7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CaixaDeTexto 26"/>
          <p:cNvSpPr txBox="1"/>
          <p:nvPr/>
        </p:nvSpPr>
        <p:spPr>
          <a:xfrm>
            <a:off x="469055" y="1188716"/>
            <a:ext cx="5596421" cy="33778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defRPr/>
            </a:pPr>
            <a:r>
              <a:rPr lang="pt-BR" sz="1400" b="1" dirty="0">
                <a:solidFill>
                  <a:srgbClr val="219D93"/>
                </a:solidFill>
              </a:rPr>
              <a:t>Norma ANSI/TIA-942 (VERAS, 2015) </a:t>
            </a:r>
          </a:p>
          <a:p>
            <a:pPr>
              <a:spcBef>
                <a:spcPts val="0"/>
              </a:spcBef>
              <a:spcAft>
                <a:spcPts val="300"/>
              </a:spcAft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Camadas (</a:t>
            </a:r>
            <a:r>
              <a:rPr lang="pt-BR" sz="14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tiers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): A norma define a classificação dos </a:t>
            </a:r>
            <a:r>
              <a:rPr lang="pt-BR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datacenters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em quatro níveis independentes, chamados </a:t>
            </a:r>
            <a:r>
              <a:rPr lang="pt-BR" sz="14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tiers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(camadas), considerando arquitetura e estrutura, telecomunicações, aspectos mecânicos e elétricos. </a:t>
            </a:r>
          </a:p>
          <a:p>
            <a:pPr marL="285750" indent="-28575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pt-BR" sz="1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TIER </a:t>
            </a: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1 - Básico:  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Neste modelo, não existe redundância nas rotas físicas e lógicas. Prevê a distribuição de energia elétrica para atender à carga sem redundância. A falha elétrica pode causar interrupção parcial ou total das operações.</a:t>
            </a:r>
          </a:p>
          <a:p>
            <a:pPr marL="541338" lvl="1" indent="-274638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Pontos de falha: 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Falta de energia da concessionária no </a:t>
            </a:r>
            <a:r>
              <a:rPr lang="pt-BR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datacenter 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ou na central operadora de telecomunicações. Falha de equipamento da operadora. Falha nos roteadores ou </a:t>
            </a:r>
            <a:r>
              <a:rPr lang="pt-BR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switches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quando não redundantes. Qualquer catástrofe nos caminhos de interligação ou nas áreas ER, MDA, HDA, ZDA e EDA</a:t>
            </a: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  <a:p>
            <a:pPr marL="541338" lvl="1" indent="-274638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pt-BR" sz="1400" b="1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Downtime</a:t>
            </a:r>
            <a:r>
              <a:rPr lang="pt-BR" sz="1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</a:t>
            </a:r>
            <a:r>
              <a:rPr lang="pt-BR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28,8 horas/ano (equivale a 99,671%).</a:t>
            </a:r>
          </a:p>
        </p:txBody>
      </p:sp>
      <p:pic>
        <p:nvPicPr>
          <p:cNvPr id="2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0412" y="1568542"/>
            <a:ext cx="2512228" cy="2623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80706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/>
          <p:cNvSpPr/>
          <p:nvPr/>
        </p:nvSpPr>
        <p:spPr>
          <a:xfrm rot="275902">
            <a:off x="8269216" y="1418934"/>
            <a:ext cx="626363" cy="541902"/>
          </a:xfrm>
          <a:custGeom>
            <a:avLst/>
            <a:gdLst>
              <a:gd name="connsiteX0" fmla="*/ 0 w 556537"/>
              <a:gd name="connsiteY0" fmla="*/ 0 h 349397"/>
              <a:gd name="connsiteX1" fmla="*/ 556537 w 556537"/>
              <a:gd name="connsiteY1" fmla="*/ 0 h 349397"/>
              <a:gd name="connsiteX2" fmla="*/ 556537 w 556537"/>
              <a:gd name="connsiteY2" fmla="*/ 349397 h 349397"/>
              <a:gd name="connsiteX3" fmla="*/ 0 w 556537"/>
              <a:gd name="connsiteY3" fmla="*/ 349397 h 349397"/>
              <a:gd name="connsiteX4" fmla="*/ 0 w 556537"/>
              <a:gd name="connsiteY4" fmla="*/ 0 h 349397"/>
              <a:gd name="connsiteX0" fmla="*/ 0 w 568569"/>
              <a:gd name="connsiteY0" fmla="*/ 0 h 541902"/>
              <a:gd name="connsiteX1" fmla="*/ 556537 w 568569"/>
              <a:gd name="connsiteY1" fmla="*/ 0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  <a:gd name="connsiteX0" fmla="*/ 0 w 568569"/>
              <a:gd name="connsiteY0" fmla="*/ 0 h 541902"/>
              <a:gd name="connsiteX1" fmla="*/ 556537 w 568569"/>
              <a:gd name="connsiteY1" fmla="*/ 108284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8569" h="541902">
                <a:moveTo>
                  <a:pt x="0" y="0"/>
                </a:moveTo>
                <a:lnTo>
                  <a:pt x="556537" y="108284"/>
                </a:lnTo>
                <a:lnTo>
                  <a:pt x="568569" y="541902"/>
                </a:lnTo>
                <a:lnTo>
                  <a:pt x="0" y="34939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/>
          <p:cNvSpPr/>
          <p:nvPr/>
        </p:nvSpPr>
        <p:spPr>
          <a:xfrm>
            <a:off x="302453" y="1005840"/>
            <a:ext cx="8278836" cy="3770431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4" name="Grupo 7"/>
          <p:cNvGrpSpPr/>
          <p:nvPr/>
        </p:nvGrpSpPr>
        <p:grpSpPr>
          <a:xfrm>
            <a:off x="6105666" y="1551938"/>
            <a:ext cx="2786055" cy="2851956"/>
            <a:chOff x="8959367" y="2243285"/>
            <a:chExt cx="2952014" cy="2729264"/>
          </a:xfrm>
        </p:grpSpPr>
        <p:sp>
          <p:nvSpPr>
            <p:cNvPr id="23" name="Retângulo 22"/>
            <p:cNvSpPr/>
            <p:nvPr/>
          </p:nvSpPr>
          <p:spPr>
            <a:xfrm>
              <a:off x="8959368" y="2243286"/>
              <a:ext cx="2952013" cy="27292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4" name="Retângulo 23"/>
            <p:cNvSpPr/>
            <p:nvPr/>
          </p:nvSpPr>
          <p:spPr>
            <a:xfrm>
              <a:off x="8959367" y="2243285"/>
              <a:ext cx="2952013" cy="2729263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sp>
        <p:nvSpPr>
          <p:cNvPr id="25" name="CaixaDeTexto 24"/>
          <p:cNvSpPr txBox="1"/>
          <p:nvPr/>
        </p:nvSpPr>
        <p:spPr>
          <a:xfrm>
            <a:off x="369785" y="561729"/>
            <a:ext cx="52643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pt-B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Características de um datacenter</a:t>
            </a:r>
          </a:p>
        </p:txBody>
      </p:sp>
      <p:sp>
        <p:nvSpPr>
          <p:cNvPr id="26" name="Retângulo de cantos arredondados 5"/>
          <p:cNvSpPr/>
          <p:nvPr/>
        </p:nvSpPr>
        <p:spPr>
          <a:xfrm flipV="1">
            <a:off x="311715" y="4776267"/>
            <a:ext cx="8269574" cy="45719"/>
          </a:xfrm>
          <a:prstGeom prst="roundRect">
            <a:avLst/>
          </a:prstGeom>
          <a:solidFill>
            <a:srgbClr val="4BB7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CaixaDeTexto 26"/>
          <p:cNvSpPr txBox="1"/>
          <p:nvPr/>
        </p:nvSpPr>
        <p:spPr>
          <a:xfrm>
            <a:off x="384647" y="1061637"/>
            <a:ext cx="5672277" cy="36548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defRPr/>
            </a:pPr>
            <a:r>
              <a:rPr lang="pt-BR" sz="1400" b="1" dirty="0">
                <a:solidFill>
                  <a:srgbClr val="219D93"/>
                </a:solidFill>
              </a:rPr>
              <a:t>Norma ANSI/TIA-942 (VERAS, 2015) </a:t>
            </a:r>
          </a:p>
          <a:p>
            <a:pPr marL="285750" indent="-28575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/>
            </a:pPr>
            <a:r>
              <a:rPr lang="pt-BR" sz="1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TIER </a:t>
            </a: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2 - Componentes redundantes:  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Os equipamentos de telecomunicações do </a:t>
            </a:r>
            <a:r>
              <a:rPr lang="pt-BR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datacenter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e também os da operadora de telecomunicação, assim como os comutadores LAN-SAN, devem ter os seus módulos de energia redundantes. O cabeamento do </a:t>
            </a:r>
            <a:r>
              <a:rPr lang="pt-BR" sz="14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backbone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 principal LAN e SAN, das áreas de distribuição horizontal para os switches do </a:t>
            </a:r>
            <a:r>
              <a:rPr lang="pt-BR" sz="14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backbone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deve ter cabos de cobre ou fibra redundantes. Devem ter duas caixas de acesso de telecomunicação e dois caminhos de entrada até a ER com, no mínimo, 20 metros. Deve-se prover módulos de </a:t>
            </a:r>
            <a:r>
              <a:rPr lang="pt-BR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nobreak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redundantes em N+1. É necessário um sistema de gerador elétrico para suprir toda a carga. Não é necessário redundância na entrada do serviço de distribuição de energia. Ar-condicionado com operação 24 x 7 e incorporando redundância N+1.</a:t>
            </a:r>
          </a:p>
          <a:p>
            <a:pPr lvl="1" indent="-188913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Pontos de falha: 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Falhas nos sistemas de ar-condicionado ou energia podem ocasionar defeitos em todos os outros componentes do </a:t>
            </a:r>
            <a:r>
              <a:rPr lang="pt-BR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datacenter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 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/>
              </a:rPr>
              <a:t> </a:t>
            </a:r>
            <a:r>
              <a:rPr lang="pt-BR" sz="1400" b="1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Downtime</a:t>
            </a:r>
            <a:r>
              <a:rPr lang="pt-BR" sz="1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</a:t>
            </a:r>
            <a:r>
              <a:rPr lang="pt-BR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22 horas/ano (equivale a 99,749%).</a:t>
            </a:r>
          </a:p>
        </p:txBody>
      </p:sp>
      <p:pic>
        <p:nvPicPr>
          <p:cNvPr id="2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0412" y="1679299"/>
            <a:ext cx="2512228" cy="2623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294086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/>
          <p:cNvSpPr/>
          <p:nvPr/>
        </p:nvSpPr>
        <p:spPr>
          <a:xfrm rot="275902">
            <a:off x="7992415" y="1265973"/>
            <a:ext cx="626363" cy="541902"/>
          </a:xfrm>
          <a:custGeom>
            <a:avLst/>
            <a:gdLst>
              <a:gd name="connsiteX0" fmla="*/ 0 w 556537"/>
              <a:gd name="connsiteY0" fmla="*/ 0 h 349397"/>
              <a:gd name="connsiteX1" fmla="*/ 556537 w 556537"/>
              <a:gd name="connsiteY1" fmla="*/ 0 h 349397"/>
              <a:gd name="connsiteX2" fmla="*/ 556537 w 556537"/>
              <a:gd name="connsiteY2" fmla="*/ 349397 h 349397"/>
              <a:gd name="connsiteX3" fmla="*/ 0 w 556537"/>
              <a:gd name="connsiteY3" fmla="*/ 349397 h 349397"/>
              <a:gd name="connsiteX4" fmla="*/ 0 w 556537"/>
              <a:gd name="connsiteY4" fmla="*/ 0 h 349397"/>
              <a:gd name="connsiteX0" fmla="*/ 0 w 568569"/>
              <a:gd name="connsiteY0" fmla="*/ 0 h 541902"/>
              <a:gd name="connsiteX1" fmla="*/ 556537 w 568569"/>
              <a:gd name="connsiteY1" fmla="*/ 0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  <a:gd name="connsiteX0" fmla="*/ 0 w 568569"/>
              <a:gd name="connsiteY0" fmla="*/ 0 h 541902"/>
              <a:gd name="connsiteX1" fmla="*/ 556537 w 568569"/>
              <a:gd name="connsiteY1" fmla="*/ 108284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8569" h="541902">
                <a:moveTo>
                  <a:pt x="0" y="0"/>
                </a:moveTo>
                <a:lnTo>
                  <a:pt x="556537" y="108284"/>
                </a:lnTo>
                <a:lnTo>
                  <a:pt x="568569" y="541902"/>
                </a:lnTo>
                <a:lnTo>
                  <a:pt x="0" y="34939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/>
          <p:cNvSpPr/>
          <p:nvPr/>
        </p:nvSpPr>
        <p:spPr>
          <a:xfrm>
            <a:off x="471269" y="1054603"/>
            <a:ext cx="7865668" cy="352650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3" name="Grupo 7"/>
          <p:cNvGrpSpPr/>
          <p:nvPr/>
        </p:nvGrpSpPr>
        <p:grpSpPr>
          <a:xfrm>
            <a:off x="5828865" y="1398977"/>
            <a:ext cx="2786055" cy="2851956"/>
            <a:chOff x="8959367" y="2243285"/>
            <a:chExt cx="2952014" cy="2729264"/>
          </a:xfrm>
        </p:grpSpPr>
        <p:sp>
          <p:nvSpPr>
            <p:cNvPr id="14" name="Retângulo 13"/>
            <p:cNvSpPr/>
            <p:nvPr/>
          </p:nvSpPr>
          <p:spPr>
            <a:xfrm>
              <a:off x="8959368" y="2243286"/>
              <a:ext cx="2952013" cy="27292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5" name="Retângulo 14"/>
            <p:cNvSpPr/>
            <p:nvPr/>
          </p:nvSpPr>
          <p:spPr>
            <a:xfrm>
              <a:off x="8959367" y="2243285"/>
              <a:ext cx="2952013" cy="2729263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sp>
        <p:nvSpPr>
          <p:cNvPr id="16" name="CaixaDeTexto 15"/>
          <p:cNvSpPr txBox="1"/>
          <p:nvPr/>
        </p:nvSpPr>
        <p:spPr>
          <a:xfrm>
            <a:off x="369785" y="561729"/>
            <a:ext cx="52643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pt-B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Características de um datacenter</a:t>
            </a:r>
          </a:p>
        </p:txBody>
      </p:sp>
      <p:sp>
        <p:nvSpPr>
          <p:cNvPr id="17" name="Retângulo de cantos arredondados 5"/>
          <p:cNvSpPr/>
          <p:nvPr/>
        </p:nvSpPr>
        <p:spPr>
          <a:xfrm flipV="1">
            <a:off x="480531" y="4581103"/>
            <a:ext cx="7865668" cy="45719"/>
          </a:xfrm>
          <a:prstGeom prst="roundRect">
            <a:avLst/>
          </a:prstGeom>
          <a:solidFill>
            <a:srgbClr val="4BB7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CaixaDeTexto 17"/>
          <p:cNvSpPr txBox="1"/>
          <p:nvPr/>
        </p:nvSpPr>
        <p:spPr>
          <a:xfrm>
            <a:off x="636319" y="1271627"/>
            <a:ext cx="5167971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defRPr/>
            </a:pPr>
            <a:r>
              <a:rPr lang="pt-BR" sz="1400" b="1" dirty="0">
                <a:solidFill>
                  <a:srgbClr val="219D93"/>
                </a:solidFill>
              </a:rPr>
              <a:t>Norma ANSI/TIA-942 (VERAS, 2015) </a:t>
            </a:r>
          </a:p>
          <a:p>
            <a:pPr marL="28575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pt-BR" sz="1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TIER </a:t>
            </a: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3 - Manutenção sem paradas:  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Deve ser atendido por, no mínimo, duas empresas de telecomunicações, com cabeamentos exclusivos.  Deve-se ter duas </a:t>
            </a:r>
            <a:r>
              <a:rPr 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ERs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com, no mínimo, 20 metros de separação, não podendo compartilhar equipamentos de telecomunicações e devem estar em zonas de proteção contra incêndios, sistemas de energia e ar-condicionado distintos. Devem prover caminhos redundantes entre a ER, as salas MDA e as salas HDA. A conexão entre as salas deve ser feita via fibra ou fios de cobre redundantes. Prover pelo menos uma redundância elétrica N+1. </a:t>
            </a:r>
          </a:p>
          <a:p>
            <a:pPr marL="625475" lvl="2" indent="-358775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Pontos de falha: 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Qualquer catástrofe no MDA ou HDA irá interromper os serviços.</a:t>
            </a:r>
          </a:p>
          <a:p>
            <a:pPr marL="625475" lvl="2" indent="-358775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pt-BR" sz="1400" b="1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Downtime</a:t>
            </a:r>
            <a:r>
              <a:rPr lang="pt-BR" sz="1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 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1,6 horas/ano (equivale a 99,982%).</a:t>
            </a:r>
          </a:p>
        </p:txBody>
      </p:sp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3611" y="1526338"/>
            <a:ext cx="2512228" cy="2623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632226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/>
          <p:cNvSpPr/>
          <p:nvPr/>
        </p:nvSpPr>
        <p:spPr>
          <a:xfrm rot="275902">
            <a:off x="8297350" y="1531478"/>
            <a:ext cx="626363" cy="541902"/>
          </a:xfrm>
          <a:custGeom>
            <a:avLst/>
            <a:gdLst>
              <a:gd name="connsiteX0" fmla="*/ 0 w 556537"/>
              <a:gd name="connsiteY0" fmla="*/ 0 h 349397"/>
              <a:gd name="connsiteX1" fmla="*/ 556537 w 556537"/>
              <a:gd name="connsiteY1" fmla="*/ 0 h 349397"/>
              <a:gd name="connsiteX2" fmla="*/ 556537 w 556537"/>
              <a:gd name="connsiteY2" fmla="*/ 349397 h 349397"/>
              <a:gd name="connsiteX3" fmla="*/ 0 w 556537"/>
              <a:gd name="connsiteY3" fmla="*/ 349397 h 349397"/>
              <a:gd name="connsiteX4" fmla="*/ 0 w 556537"/>
              <a:gd name="connsiteY4" fmla="*/ 0 h 349397"/>
              <a:gd name="connsiteX0" fmla="*/ 0 w 568569"/>
              <a:gd name="connsiteY0" fmla="*/ 0 h 541902"/>
              <a:gd name="connsiteX1" fmla="*/ 556537 w 568569"/>
              <a:gd name="connsiteY1" fmla="*/ 0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  <a:gd name="connsiteX0" fmla="*/ 0 w 568569"/>
              <a:gd name="connsiteY0" fmla="*/ 0 h 541902"/>
              <a:gd name="connsiteX1" fmla="*/ 556537 w 568569"/>
              <a:gd name="connsiteY1" fmla="*/ 108284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8569" h="541902">
                <a:moveTo>
                  <a:pt x="0" y="0"/>
                </a:moveTo>
                <a:lnTo>
                  <a:pt x="556537" y="108284"/>
                </a:lnTo>
                <a:lnTo>
                  <a:pt x="568569" y="541902"/>
                </a:lnTo>
                <a:lnTo>
                  <a:pt x="0" y="34939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/>
          <p:cNvSpPr/>
          <p:nvPr/>
        </p:nvSpPr>
        <p:spPr>
          <a:xfrm>
            <a:off x="302453" y="900284"/>
            <a:ext cx="8278836" cy="387598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3" name="Grupo 7"/>
          <p:cNvGrpSpPr/>
          <p:nvPr/>
        </p:nvGrpSpPr>
        <p:grpSpPr>
          <a:xfrm>
            <a:off x="6423085" y="1664482"/>
            <a:ext cx="2496770" cy="2555828"/>
            <a:chOff x="8959367" y="2243285"/>
            <a:chExt cx="2952014" cy="2729264"/>
          </a:xfrm>
        </p:grpSpPr>
        <p:sp>
          <p:nvSpPr>
            <p:cNvPr id="14" name="Retângulo 13"/>
            <p:cNvSpPr/>
            <p:nvPr/>
          </p:nvSpPr>
          <p:spPr>
            <a:xfrm>
              <a:off x="8959368" y="2243286"/>
              <a:ext cx="2952013" cy="27292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5" name="Retângulo 14"/>
            <p:cNvSpPr/>
            <p:nvPr/>
          </p:nvSpPr>
          <p:spPr>
            <a:xfrm>
              <a:off x="8959367" y="2243285"/>
              <a:ext cx="2952013" cy="2729263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sp>
        <p:nvSpPr>
          <p:cNvPr id="16" name="CaixaDeTexto 15"/>
          <p:cNvSpPr txBox="1"/>
          <p:nvPr/>
        </p:nvSpPr>
        <p:spPr>
          <a:xfrm>
            <a:off x="369785" y="561729"/>
            <a:ext cx="52643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pt-B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Características de um datacenter</a:t>
            </a:r>
          </a:p>
        </p:txBody>
      </p:sp>
      <p:sp>
        <p:nvSpPr>
          <p:cNvPr id="17" name="Retângulo de cantos arredondados 5"/>
          <p:cNvSpPr/>
          <p:nvPr/>
        </p:nvSpPr>
        <p:spPr>
          <a:xfrm flipV="1">
            <a:off x="311715" y="4776267"/>
            <a:ext cx="8269574" cy="45719"/>
          </a:xfrm>
          <a:prstGeom prst="roundRect">
            <a:avLst/>
          </a:prstGeom>
          <a:solidFill>
            <a:srgbClr val="4BB7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CaixaDeTexto 17"/>
          <p:cNvSpPr txBox="1"/>
          <p:nvPr/>
        </p:nvSpPr>
        <p:spPr>
          <a:xfrm>
            <a:off x="363545" y="991297"/>
            <a:ext cx="6038437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defRPr/>
            </a:pPr>
            <a:r>
              <a:rPr lang="pt-BR" sz="1400" b="1" dirty="0">
                <a:solidFill>
                  <a:srgbClr val="219D93"/>
                </a:solidFill>
              </a:rPr>
              <a:t>Norma ANSI/TIA-942 (VERAS, 2015) </a:t>
            </a:r>
          </a:p>
          <a:p>
            <a:pPr marL="28575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pt-BR" sz="1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TIER </a:t>
            </a: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4 - Tolerante a falhas: 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Todo o cabeamento deve ser redundante, além disso, deve ser protegido por dutos fechados. Os equipamentos ativos, roteadores, modens da operadora e comutadores LAN/SAN devem ser redundantes com duas alimentações de energia ativas e independentes. Prover comutação automática para os dispositivos de </a:t>
            </a:r>
            <a:r>
              <a:rPr lang="pt-BR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backup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É recomendada a criação de uma MDA secundária que, em zonas de proteção contra incêndio, devem ser separadas e alimentadas por caminhos separados. Não é necessário um caminho duplo até o EDA. Deve-se prover disponibilidade elétrica 2 (N+1). O prédio deve ter duas alimentações de energia de empresas públicas, a partir de diferentes subestações. O sistema de ar-condicionado deve incluir múltiplas unidades com a capacidade de resfriamento combinada para manter a temperatura e a umidade relativa de áreas críticas nas condições planejadas.</a:t>
            </a:r>
          </a:p>
          <a:p>
            <a:pPr marL="541338" lvl="2" indent="-274638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Pontos de falha: 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 a MDA primária falhar e não houver MDA secundária. Se a HDA primária falhar e não houver HDA secundária. 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/>
              </a:rPr>
              <a:t> </a:t>
            </a:r>
            <a:r>
              <a:rPr lang="pt-BR" sz="1400" b="1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Downtime</a:t>
            </a:r>
            <a:r>
              <a:rPr lang="pt-BR" sz="1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 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0,4 horas / ano (equivale a 99,995%).</a:t>
            </a:r>
          </a:p>
        </p:txBody>
      </p:sp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9398" y="1791843"/>
            <a:ext cx="2251375" cy="2351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938795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tângulo 10"/>
          <p:cNvSpPr/>
          <p:nvPr/>
        </p:nvSpPr>
        <p:spPr>
          <a:xfrm rot="275902">
            <a:off x="8314651" y="1613950"/>
            <a:ext cx="626363" cy="541902"/>
          </a:xfrm>
          <a:custGeom>
            <a:avLst/>
            <a:gdLst>
              <a:gd name="connsiteX0" fmla="*/ 0 w 556537"/>
              <a:gd name="connsiteY0" fmla="*/ 0 h 349397"/>
              <a:gd name="connsiteX1" fmla="*/ 556537 w 556537"/>
              <a:gd name="connsiteY1" fmla="*/ 0 h 349397"/>
              <a:gd name="connsiteX2" fmla="*/ 556537 w 556537"/>
              <a:gd name="connsiteY2" fmla="*/ 349397 h 349397"/>
              <a:gd name="connsiteX3" fmla="*/ 0 w 556537"/>
              <a:gd name="connsiteY3" fmla="*/ 349397 h 349397"/>
              <a:gd name="connsiteX4" fmla="*/ 0 w 556537"/>
              <a:gd name="connsiteY4" fmla="*/ 0 h 349397"/>
              <a:gd name="connsiteX0" fmla="*/ 0 w 568569"/>
              <a:gd name="connsiteY0" fmla="*/ 0 h 541902"/>
              <a:gd name="connsiteX1" fmla="*/ 556537 w 568569"/>
              <a:gd name="connsiteY1" fmla="*/ 0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  <a:gd name="connsiteX0" fmla="*/ 0 w 568569"/>
              <a:gd name="connsiteY0" fmla="*/ 0 h 541902"/>
              <a:gd name="connsiteX1" fmla="*/ 556537 w 568569"/>
              <a:gd name="connsiteY1" fmla="*/ 108284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8569" h="541902">
                <a:moveTo>
                  <a:pt x="0" y="0"/>
                </a:moveTo>
                <a:lnTo>
                  <a:pt x="556537" y="108284"/>
                </a:lnTo>
                <a:lnTo>
                  <a:pt x="568569" y="541902"/>
                </a:lnTo>
                <a:lnTo>
                  <a:pt x="0" y="34939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/>
          <p:cNvSpPr/>
          <p:nvPr/>
        </p:nvSpPr>
        <p:spPr>
          <a:xfrm>
            <a:off x="436099" y="991773"/>
            <a:ext cx="8131126" cy="3610436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4" name="Grupo 7"/>
          <p:cNvGrpSpPr/>
          <p:nvPr/>
        </p:nvGrpSpPr>
        <p:grpSpPr>
          <a:xfrm>
            <a:off x="6792567" y="1746954"/>
            <a:ext cx="2144589" cy="2195317"/>
            <a:chOff x="8959367" y="2243285"/>
            <a:chExt cx="2952014" cy="2729264"/>
          </a:xfrm>
        </p:grpSpPr>
        <p:sp>
          <p:nvSpPr>
            <p:cNvPr id="15" name="Retângulo 14"/>
            <p:cNvSpPr/>
            <p:nvPr/>
          </p:nvSpPr>
          <p:spPr>
            <a:xfrm>
              <a:off x="8959368" y="2243286"/>
              <a:ext cx="2952013" cy="27292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6" name="Retângulo 15"/>
            <p:cNvSpPr/>
            <p:nvPr/>
          </p:nvSpPr>
          <p:spPr>
            <a:xfrm>
              <a:off x="8959367" y="2243285"/>
              <a:ext cx="2952013" cy="2729263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sp>
        <p:nvSpPr>
          <p:cNvPr id="17" name="Retângulo de cantos arredondados 5"/>
          <p:cNvSpPr/>
          <p:nvPr/>
        </p:nvSpPr>
        <p:spPr>
          <a:xfrm flipV="1">
            <a:off x="445361" y="4602205"/>
            <a:ext cx="7865668" cy="45719"/>
          </a:xfrm>
          <a:prstGeom prst="roundRect">
            <a:avLst/>
          </a:prstGeom>
          <a:solidFill>
            <a:srgbClr val="4BB7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CaixaDeTexto 17"/>
          <p:cNvSpPr txBox="1"/>
          <p:nvPr/>
        </p:nvSpPr>
        <p:spPr>
          <a:xfrm>
            <a:off x="600093" y="1147539"/>
            <a:ext cx="6033323" cy="1031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  <a:defRPr/>
            </a:pPr>
            <a:r>
              <a:rPr lang="pt-BR" sz="1400" b="1" dirty="0">
                <a:solidFill>
                  <a:srgbClr val="219D93"/>
                </a:solidFill>
              </a:rPr>
              <a:t>Custo do </a:t>
            </a:r>
            <a:r>
              <a:rPr lang="pt-BR" sz="1400" b="1" i="1" dirty="0">
                <a:solidFill>
                  <a:srgbClr val="219D93"/>
                </a:solidFill>
              </a:rPr>
              <a:t>datacenter</a:t>
            </a:r>
            <a:r>
              <a:rPr lang="pt-BR" sz="1400" b="1" dirty="0">
                <a:solidFill>
                  <a:srgbClr val="219D93"/>
                </a:solidFill>
              </a:rPr>
              <a:t> (VERAS, 2015) </a:t>
            </a:r>
          </a:p>
          <a:p>
            <a:pPr marL="0" lvl="1" indent="0"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Ainda não existe metodologia padrão para cálculo do custo total de propriedade (TCO - </a:t>
            </a:r>
            <a:r>
              <a:rPr lang="pt-BR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Total </a:t>
            </a:r>
            <a:r>
              <a:rPr lang="pt-BR" sz="14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Cost</a:t>
            </a:r>
            <a:r>
              <a:rPr lang="pt-BR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pt-BR" sz="14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of</a:t>
            </a:r>
            <a:r>
              <a:rPr lang="pt-BR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pt-BR" sz="14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Ownership</a:t>
            </a:r>
            <a:r>
              <a:rPr lang="pt-BR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 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do </a:t>
            </a:r>
            <a:r>
              <a:rPr lang="pt-BR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datacenter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No entanto, de uma forma geral, pode-se afirmar que o TCO de um </a:t>
            </a:r>
            <a:r>
              <a:rPr lang="pt-BR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datacenter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seja dado pela seguinte fórmula:</a:t>
            </a:r>
          </a:p>
        </p:txBody>
      </p:sp>
      <p:sp>
        <p:nvSpPr>
          <p:cNvPr id="20" name="CaixaDeTexto 19"/>
          <p:cNvSpPr txBox="1"/>
          <p:nvPr/>
        </p:nvSpPr>
        <p:spPr>
          <a:xfrm>
            <a:off x="369785" y="561729"/>
            <a:ext cx="52643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pt-B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Características de um datacenter</a:t>
            </a:r>
          </a:p>
        </p:txBody>
      </p:sp>
      <p:sp>
        <p:nvSpPr>
          <p:cNvPr id="9" name="Retângulo 8"/>
          <p:cNvSpPr/>
          <p:nvPr/>
        </p:nvSpPr>
        <p:spPr>
          <a:xfrm>
            <a:off x="600093" y="2270080"/>
            <a:ext cx="5914241" cy="56844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CaixaDeTexto 20"/>
          <p:cNvSpPr txBox="1"/>
          <p:nvPr/>
        </p:nvSpPr>
        <p:spPr>
          <a:xfrm>
            <a:off x="1359750" y="2292692"/>
            <a:ext cx="4246227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TCO (dc) = </a:t>
            </a:r>
            <a:r>
              <a:rPr lang="pt-BR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datacenter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depreciação + </a:t>
            </a:r>
            <a:r>
              <a:rPr lang="pt-BR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datacenter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Opex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+ TI depreciação + TI Opex</a:t>
            </a:r>
          </a:p>
        </p:txBody>
      </p:sp>
      <p:sp>
        <p:nvSpPr>
          <p:cNvPr id="22" name="CaixaDeTexto 21"/>
          <p:cNvSpPr txBox="1"/>
          <p:nvPr/>
        </p:nvSpPr>
        <p:spPr>
          <a:xfrm>
            <a:off x="570747" y="2887242"/>
            <a:ext cx="594358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3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Os custos do </a:t>
            </a:r>
            <a:r>
              <a:rPr lang="pt-BR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datacenter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relacionados à construção das instalações. Equipamentos de energia e refrigeração (</a:t>
            </a:r>
            <a:r>
              <a:rPr lang="pt-BR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datacenter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depreciação e </a:t>
            </a:r>
            <a:r>
              <a:rPr lang="pt-BR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datacenter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Opex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 estão separados dos custos da carga de TI (TI depreciação e TI </a:t>
            </a:r>
            <a:r>
              <a:rPr 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Opex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), que envolvem servidores, </a:t>
            </a:r>
            <a:r>
              <a:rPr lang="pt-BR" sz="14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storages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redes e </a:t>
            </a:r>
            <a:r>
              <a:rPr lang="pt-BR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softwares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  <a:p>
            <a:pPr marL="285750" lvl="3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 custo de capital (</a:t>
            </a:r>
            <a:r>
              <a:rPr 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Capex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 do </a:t>
            </a:r>
            <a:r>
              <a:rPr lang="pt-BR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datacenter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varia largamente e depende de localização, projeto, velocidade da construção, classificação em </a:t>
            </a:r>
            <a:r>
              <a:rPr lang="pt-BR" sz="14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tier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etc.</a:t>
            </a:r>
          </a:p>
        </p:txBody>
      </p:sp>
      <p:pic>
        <p:nvPicPr>
          <p:cNvPr id="2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8333" y="1837928"/>
            <a:ext cx="1961194" cy="20280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806914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tângulo 10"/>
          <p:cNvSpPr/>
          <p:nvPr/>
        </p:nvSpPr>
        <p:spPr>
          <a:xfrm rot="275902">
            <a:off x="7992415" y="1265973"/>
            <a:ext cx="626363" cy="541902"/>
          </a:xfrm>
          <a:custGeom>
            <a:avLst/>
            <a:gdLst>
              <a:gd name="connsiteX0" fmla="*/ 0 w 556537"/>
              <a:gd name="connsiteY0" fmla="*/ 0 h 349397"/>
              <a:gd name="connsiteX1" fmla="*/ 556537 w 556537"/>
              <a:gd name="connsiteY1" fmla="*/ 0 h 349397"/>
              <a:gd name="connsiteX2" fmla="*/ 556537 w 556537"/>
              <a:gd name="connsiteY2" fmla="*/ 349397 h 349397"/>
              <a:gd name="connsiteX3" fmla="*/ 0 w 556537"/>
              <a:gd name="connsiteY3" fmla="*/ 349397 h 349397"/>
              <a:gd name="connsiteX4" fmla="*/ 0 w 556537"/>
              <a:gd name="connsiteY4" fmla="*/ 0 h 349397"/>
              <a:gd name="connsiteX0" fmla="*/ 0 w 568569"/>
              <a:gd name="connsiteY0" fmla="*/ 0 h 541902"/>
              <a:gd name="connsiteX1" fmla="*/ 556537 w 568569"/>
              <a:gd name="connsiteY1" fmla="*/ 0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  <a:gd name="connsiteX0" fmla="*/ 0 w 568569"/>
              <a:gd name="connsiteY0" fmla="*/ 0 h 541902"/>
              <a:gd name="connsiteX1" fmla="*/ 556537 w 568569"/>
              <a:gd name="connsiteY1" fmla="*/ 108284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8569" h="541902">
                <a:moveTo>
                  <a:pt x="0" y="0"/>
                </a:moveTo>
                <a:lnTo>
                  <a:pt x="556537" y="108284"/>
                </a:lnTo>
                <a:lnTo>
                  <a:pt x="568569" y="541902"/>
                </a:lnTo>
                <a:lnTo>
                  <a:pt x="0" y="34939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/>
          <p:cNvSpPr/>
          <p:nvPr/>
        </p:nvSpPr>
        <p:spPr>
          <a:xfrm>
            <a:off x="471269" y="1054603"/>
            <a:ext cx="7865668" cy="352650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4" name="Grupo 7"/>
          <p:cNvGrpSpPr/>
          <p:nvPr/>
        </p:nvGrpSpPr>
        <p:grpSpPr>
          <a:xfrm>
            <a:off x="5828865" y="1398977"/>
            <a:ext cx="2786055" cy="2851956"/>
            <a:chOff x="8959367" y="2243285"/>
            <a:chExt cx="2952014" cy="2729264"/>
          </a:xfrm>
        </p:grpSpPr>
        <p:sp>
          <p:nvSpPr>
            <p:cNvPr id="15" name="Retângulo 14"/>
            <p:cNvSpPr/>
            <p:nvPr/>
          </p:nvSpPr>
          <p:spPr>
            <a:xfrm>
              <a:off x="8959368" y="2243286"/>
              <a:ext cx="2952013" cy="27292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6" name="Retângulo 15"/>
            <p:cNvSpPr/>
            <p:nvPr/>
          </p:nvSpPr>
          <p:spPr>
            <a:xfrm>
              <a:off x="8959367" y="2243285"/>
              <a:ext cx="2952013" cy="2729263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sp>
        <p:nvSpPr>
          <p:cNvPr id="17" name="CaixaDeTexto 16"/>
          <p:cNvSpPr txBox="1"/>
          <p:nvPr/>
        </p:nvSpPr>
        <p:spPr>
          <a:xfrm>
            <a:off x="369785" y="561729"/>
            <a:ext cx="52643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pt-B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Características de um datacenter</a:t>
            </a:r>
          </a:p>
        </p:txBody>
      </p:sp>
      <p:sp>
        <p:nvSpPr>
          <p:cNvPr id="18" name="Retângulo de cantos arredondados 5"/>
          <p:cNvSpPr/>
          <p:nvPr/>
        </p:nvSpPr>
        <p:spPr>
          <a:xfrm flipV="1">
            <a:off x="480531" y="4581103"/>
            <a:ext cx="7865668" cy="45719"/>
          </a:xfrm>
          <a:prstGeom prst="roundRect">
            <a:avLst/>
          </a:prstGeom>
          <a:solidFill>
            <a:srgbClr val="4BB7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CaixaDeTexto 18"/>
          <p:cNvSpPr txBox="1"/>
          <p:nvPr/>
        </p:nvSpPr>
        <p:spPr>
          <a:xfrm>
            <a:off x="757072" y="1717725"/>
            <a:ext cx="479381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defRPr/>
            </a:pPr>
            <a:r>
              <a:rPr lang="pt-BR" sz="1400" b="1" dirty="0">
                <a:solidFill>
                  <a:srgbClr val="219D93"/>
                </a:solidFill>
              </a:rPr>
              <a:t>Instalação e construção do </a:t>
            </a:r>
            <a:r>
              <a:rPr lang="pt-BR" sz="1400" b="1" i="1" dirty="0">
                <a:solidFill>
                  <a:srgbClr val="219D93"/>
                </a:solidFill>
              </a:rPr>
              <a:t>datacenter</a:t>
            </a:r>
            <a:r>
              <a:rPr lang="pt-BR" sz="1400" b="1" dirty="0">
                <a:solidFill>
                  <a:srgbClr val="219D93"/>
                </a:solidFill>
              </a:rPr>
              <a:t> (VERAS, 2015) </a:t>
            </a:r>
          </a:p>
          <a:p>
            <a:pPr marL="285750" lvl="1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 </a:t>
            </a:r>
            <a:r>
              <a:rPr lang="pt-BR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datacenter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deve ser instalado em local apropriado, considerando:</a:t>
            </a:r>
          </a:p>
          <a:p>
            <a:pPr marL="742950" lvl="2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Provimento de energia;</a:t>
            </a:r>
          </a:p>
          <a:p>
            <a:pPr marL="742950" lvl="2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Telecomunicações;</a:t>
            </a:r>
          </a:p>
          <a:p>
            <a:pPr marL="742950" lvl="2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Água;</a:t>
            </a:r>
          </a:p>
          <a:p>
            <a:pPr marL="742950" lvl="2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Gás; </a:t>
            </a:r>
          </a:p>
          <a:p>
            <a:pPr marL="742950" lvl="2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Qualidade do ar;</a:t>
            </a:r>
          </a:p>
          <a:p>
            <a:pPr marL="742950" lvl="2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Influências geográficas (enchentes, terremotos etc.);</a:t>
            </a:r>
          </a:p>
          <a:p>
            <a:pPr marL="742950" lvl="2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Segurança física.</a:t>
            </a:r>
          </a:p>
        </p:txBody>
      </p:sp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9340" y="1539425"/>
            <a:ext cx="2532647" cy="26033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519580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0"/>
          <p:cNvSpPr/>
          <p:nvPr/>
        </p:nvSpPr>
        <p:spPr>
          <a:xfrm rot="275902">
            <a:off x="8052697" y="1854424"/>
            <a:ext cx="626363" cy="541902"/>
          </a:xfrm>
          <a:custGeom>
            <a:avLst/>
            <a:gdLst>
              <a:gd name="connsiteX0" fmla="*/ 0 w 556537"/>
              <a:gd name="connsiteY0" fmla="*/ 0 h 349397"/>
              <a:gd name="connsiteX1" fmla="*/ 556537 w 556537"/>
              <a:gd name="connsiteY1" fmla="*/ 0 h 349397"/>
              <a:gd name="connsiteX2" fmla="*/ 556537 w 556537"/>
              <a:gd name="connsiteY2" fmla="*/ 349397 h 349397"/>
              <a:gd name="connsiteX3" fmla="*/ 0 w 556537"/>
              <a:gd name="connsiteY3" fmla="*/ 349397 h 349397"/>
              <a:gd name="connsiteX4" fmla="*/ 0 w 556537"/>
              <a:gd name="connsiteY4" fmla="*/ 0 h 349397"/>
              <a:gd name="connsiteX0" fmla="*/ 0 w 568569"/>
              <a:gd name="connsiteY0" fmla="*/ 0 h 541902"/>
              <a:gd name="connsiteX1" fmla="*/ 556537 w 568569"/>
              <a:gd name="connsiteY1" fmla="*/ 0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  <a:gd name="connsiteX0" fmla="*/ 0 w 568569"/>
              <a:gd name="connsiteY0" fmla="*/ 0 h 541902"/>
              <a:gd name="connsiteX1" fmla="*/ 556537 w 568569"/>
              <a:gd name="connsiteY1" fmla="*/ 108284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8569" h="541902">
                <a:moveTo>
                  <a:pt x="0" y="0"/>
                </a:moveTo>
                <a:lnTo>
                  <a:pt x="556537" y="108284"/>
                </a:lnTo>
                <a:lnTo>
                  <a:pt x="568569" y="541902"/>
                </a:lnTo>
                <a:lnTo>
                  <a:pt x="0" y="34939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/>
          <p:cNvSpPr/>
          <p:nvPr/>
        </p:nvSpPr>
        <p:spPr>
          <a:xfrm>
            <a:off x="496381" y="1041006"/>
            <a:ext cx="7900838" cy="353455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de cantos arredondados 5"/>
          <p:cNvSpPr/>
          <p:nvPr/>
        </p:nvSpPr>
        <p:spPr>
          <a:xfrm flipV="1">
            <a:off x="505643" y="4575562"/>
            <a:ext cx="7900838" cy="45719"/>
          </a:xfrm>
          <a:prstGeom prst="roundRect">
            <a:avLst/>
          </a:prstGeom>
          <a:solidFill>
            <a:srgbClr val="4BB7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/>
          <p:cNvSpPr txBox="1"/>
          <p:nvPr/>
        </p:nvSpPr>
        <p:spPr>
          <a:xfrm>
            <a:off x="614483" y="1163685"/>
            <a:ext cx="5171874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indent="0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1400" b="1" dirty="0">
                <a:solidFill>
                  <a:srgbClr val="219D93"/>
                </a:solidFill>
              </a:rPr>
              <a:t>Tipos de provedores de serviços de TI (FREITAS, 2013) </a:t>
            </a:r>
          </a:p>
          <a:p>
            <a:pPr marL="285750" lvl="1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Provedores de serviços internos: 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Áreas de TI reconhecidas por atenderem exclusivamente a uma divisão de negócio. Sua forma de trabalho é exclusiva, de acordo com cada demanda de determinada área;</a:t>
            </a: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</a:p>
          <a:p>
            <a:pPr marL="285750" lvl="1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Provedores de serviços compartilhados: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Áreas de TI reconhecidas por atenderem a serviços corporativos comuns às áreas de negócio identificadas como áreas de apoio e que não são as mais estratégicas para o negócio. Os serviços corporativos são entregues pelos chamados Centros  de Serviços Compartilhados (CSC);</a:t>
            </a:r>
          </a:p>
          <a:p>
            <a:pPr marL="285750" lvl="1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Provedores de serviços externos: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O negócio da empresa, às vezes, requer habilidades que os provedores de serviços (interno ou CSC) não possuem e são mais facilmente entregues por fornecedores externos a um menor custo de transação. </a:t>
            </a:r>
          </a:p>
        </p:txBody>
      </p:sp>
      <p:grpSp>
        <p:nvGrpSpPr>
          <p:cNvPr id="6" name="Grupo 7"/>
          <p:cNvGrpSpPr/>
          <p:nvPr/>
        </p:nvGrpSpPr>
        <p:grpSpPr>
          <a:xfrm>
            <a:off x="5901396" y="1987428"/>
            <a:ext cx="2776259" cy="1742680"/>
            <a:chOff x="8959367" y="2243285"/>
            <a:chExt cx="2952014" cy="2729264"/>
          </a:xfrm>
        </p:grpSpPr>
        <p:sp>
          <p:nvSpPr>
            <p:cNvPr id="7" name="Retângulo 6"/>
            <p:cNvSpPr/>
            <p:nvPr/>
          </p:nvSpPr>
          <p:spPr>
            <a:xfrm>
              <a:off x="8959368" y="2243286"/>
              <a:ext cx="2952013" cy="27292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" name="Retângulo 7"/>
            <p:cNvSpPr/>
            <p:nvPr/>
          </p:nvSpPr>
          <p:spPr>
            <a:xfrm>
              <a:off x="8959367" y="2243285"/>
              <a:ext cx="2952013" cy="2729263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sp>
        <p:nvSpPr>
          <p:cNvPr id="9" name="CaixaDeTexto 8"/>
          <p:cNvSpPr txBox="1"/>
          <p:nvPr/>
        </p:nvSpPr>
        <p:spPr>
          <a:xfrm>
            <a:off x="369785" y="561729"/>
            <a:ext cx="35902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pt-B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Utilização de infraestrutura de TI</a:t>
            </a:r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8835" y="2115906"/>
            <a:ext cx="2533780" cy="14946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851199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0"/>
          <p:cNvSpPr/>
          <p:nvPr/>
        </p:nvSpPr>
        <p:spPr>
          <a:xfrm rot="275902">
            <a:off x="8101935" y="1717878"/>
            <a:ext cx="626363" cy="541902"/>
          </a:xfrm>
          <a:custGeom>
            <a:avLst/>
            <a:gdLst>
              <a:gd name="connsiteX0" fmla="*/ 0 w 556537"/>
              <a:gd name="connsiteY0" fmla="*/ 0 h 349397"/>
              <a:gd name="connsiteX1" fmla="*/ 556537 w 556537"/>
              <a:gd name="connsiteY1" fmla="*/ 0 h 349397"/>
              <a:gd name="connsiteX2" fmla="*/ 556537 w 556537"/>
              <a:gd name="connsiteY2" fmla="*/ 349397 h 349397"/>
              <a:gd name="connsiteX3" fmla="*/ 0 w 556537"/>
              <a:gd name="connsiteY3" fmla="*/ 349397 h 349397"/>
              <a:gd name="connsiteX4" fmla="*/ 0 w 556537"/>
              <a:gd name="connsiteY4" fmla="*/ 0 h 349397"/>
              <a:gd name="connsiteX0" fmla="*/ 0 w 568569"/>
              <a:gd name="connsiteY0" fmla="*/ 0 h 541902"/>
              <a:gd name="connsiteX1" fmla="*/ 556537 w 568569"/>
              <a:gd name="connsiteY1" fmla="*/ 0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  <a:gd name="connsiteX0" fmla="*/ 0 w 568569"/>
              <a:gd name="connsiteY0" fmla="*/ 0 h 541902"/>
              <a:gd name="connsiteX1" fmla="*/ 556537 w 568569"/>
              <a:gd name="connsiteY1" fmla="*/ 108284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8569" h="541902">
                <a:moveTo>
                  <a:pt x="0" y="0"/>
                </a:moveTo>
                <a:lnTo>
                  <a:pt x="556537" y="108284"/>
                </a:lnTo>
                <a:lnTo>
                  <a:pt x="568569" y="541902"/>
                </a:lnTo>
                <a:lnTo>
                  <a:pt x="0" y="34939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/>
          <p:cNvSpPr/>
          <p:nvPr/>
        </p:nvSpPr>
        <p:spPr>
          <a:xfrm>
            <a:off x="545619" y="1287191"/>
            <a:ext cx="7900838" cy="2894475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de cantos arredondados 5"/>
          <p:cNvSpPr/>
          <p:nvPr/>
        </p:nvSpPr>
        <p:spPr>
          <a:xfrm flipV="1">
            <a:off x="554881" y="4181665"/>
            <a:ext cx="7900838" cy="45719"/>
          </a:xfrm>
          <a:prstGeom prst="roundRect">
            <a:avLst/>
          </a:prstGeom>
          <a:solidFill>
            <a:srgbClr val="4BB7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/>
          <p:cNvSpPr txBox="1"/>
          <p:nvPr/>
        </p:nvSpPr>
        <p:spPr>
          <a:xfrm>
            <a:off x="857642" y="1503766"/>
            <a:ext cx="4446797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indent="0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1400" b="1" dirty="0">
                <a:solidFill>
                  <a:srgbClr val="219D93"/>
                </a:solidFill>
              </a:rPr>
              <a:t>Tipos de provedores de serviços de TI (FREITAS, 2013) 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 decisão sobre que tipos de provedores de serviços serão utilizados pelo negócio da empresa envolverá os seguintes fatores a serem considerados:</a:t>
            </a:r>
          </a:p>
          <a:p>
            <a:pPr marL="285750" lvl="1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Custos de transação envolvidos;</a:t>
            </a:r>
          </a:p>
          <a:p>
            <a:pPr marL="285750" lvl="1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Custos de oportunidade;</a:t>
            </a:r>
          </a:p>
          <a:p>
            <a:pPr marL="285750" lvl="1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Riscos do negócio associados;</a:t>
            </a:r>
          </a:p>
          <a:p>
            <a:pPr marL="285750" lvl="1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Complexidade da execução dos serviços;</a:t>
            </a:r>
          </a:p>
          <a:p>
            <a:pPr marL="285750" lvl="1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Habilidade das áreas internas em entregar os serviços;</a:t>
            </a:r>
          </a:p>
          <a:p>
            <a:pPr marL="285750" lvl="1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Frequência de realização dos serviços;</a:t>
            </a:r>
          </a:p>
          <a:p>
            <a:pPr marL="285750" lvl="1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Cenários estratégicos e econômicos do mercado.</a:t>
            </a:r>
          </a:p>
        </p:txBody>
      </p:sp>
      <p:grpSp>
        <p:nvGrpSpPr>
          <p:cNvPr id="6" name="Grupo 7"/>
          <p:cNvGrpSpPr/>
          <p:nvPr/>
        </p:nvGrpSpPr>
        <p:grpSpPr>
          <a:xfrm>
            <a:off x="5598944" y="1850882"/>
            <a:ext cx="3127950" cy="1841153"/>
            <a:chOff x="8959367" y="2243285"/>
            <a:chExt cx="2952014" cy="2729264"/>
          </a:xfrm>
        </p:grpSpPr>
        <p:sp>
          <p:nvSpPr>
            <p:cNvPr id="7" name="Retângulo 6"/>
            <p:cNvSpPr/>
            <p:nvPr/>
          </p:nvSpPr>
          <p:spPr>
            <a:xfrm>
              <a:off x="8959368" y="2243286"/>
              <a:ext cx="2952013" cy="27292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" name="Retângulo 7"/>
            <p:cNvSpPr/>
            <p:nvPr/>
          </p:nvSpPr>
          <p:spPr>
            <a:xfrm>
              <a:off x="8959367" y="2243285"/>
              <a:ext cx="2952013" cy="2729263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sp>
        <p:nvSpPr>
          <p:cNvPr id="9" name="CaixaDeTexto 8"/>
          <p:cNvSpPr txBox="1"/>
          <p:nvPr/>
        </p:nvSpPr>
        <p:spPr>
          <a:xfrm>
            <a:off x="369784" y="561729"/>
            <a:ext cx="61224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pt-B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Utilização de infraestrutura de TI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1972" y="1987226"/>
            <a:ext cx="2925176" cy="15993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302202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/>
          <a:stretch/>
        </p:blipFill>
        <p:spPr>
          <a:xfrm>
            <a:off x="4772967" y="0"/>
            <a:ext cx="4371033" cy="5143500"/>
          </a:xfrm>
          <a:prstGeom prst="rect">
            <a:avLst/>
          </a:prstGeom>
        </p:spPr>
      </p:pic>
      <p:sp>
        <p:nvSpPr>
          <p:cNvPr id="2" name="Retângulo 1"/>
          <p:cNvSpPr/>
          <p:nvPr/>
        </p:nvSpPr>
        <p:spPr>
          <a:xfrm>
            <a:off x="879233" y="1540413"/>
            <a:ext cx="5331654" cy="22344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Retângulo 2"/>
          <p:cNvSpPr/>
          <p:nvPr/>
        </p:nvSpPr>
        <p:spPr>
          <a:xfrm>
            <a:off x="1211142" y="1780490"/>
            <a:ext cx="466783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pt-BR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Vídeo Técnico Datacenter IPLAN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Disponível em:  &lt;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hlinkClick r:id="rId3"/>
              </a:rPr>
              <a:t>https://www.youtube.com/</a:t>
            </a:r>
            <a:r>
              <a:rPr 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hlinkClick r:id="rId3"/>
              </a:rPr>
              <a:t>watch?v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hlinkClick r:id="rId3"/>
              </a:rPr>
              <a:t>=iCiwEkl7C-8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&gt;.   Acesso em: 18 de nov.2016. 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pt-BR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Como se planeja a infraestrutura de TI para as Olimpíadas 2016?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 Disponível em: &lt;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hlinkClick r:id="rId4"/>
              </a:rPr>
              <a:t>https://www.youtube.com/</a:t>
            </a:r>
            <a:r>
              <a:rPr 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hlinkClick r:id="rId4"/>
              </a:rPr>
              <a:t>watch?v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hlinkClick r:id="rId4"/>
              </a:rPr>
              <a:t>=x7g02JmDca8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&gt;.  Acesso em: 18 de nov.2016.</a:t>
            </a:r>
          </a:p>
        </p:txBody>
      </p:sp>
      <p:sp>
        <p:nvSpPr>
          <p:cNvPr id="4" name="CaixaDeTexto 3"/>
          <p:cNvSpPr txBox="1"/>
          <p:nvPr/>
        </p:nvSpPr>
        <p:spPr>
          <a:xfrm>
            <a:off x="369786" y="561729"/>
            <a:ext cx="11354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FontTx/>
              <a:buNone/>
              <a:defRPr/>
            </a:pPr>
            <a:r>
              <a:rPr lang="pt-B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Saiba mais</a:t>
            </a:r>
          </a:p>
        </p:txBody>
      </p:sp>
    </p:spTree>
    <p:extLst>
      <p:ext uri="{BB962C8B-B14F-4D97-AF65-F5344CB8AC3E}">
        <p14:creationId xmlns:p14="http://schemas.microsoft.com/office/powerpoint/2010/main" val="10417802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m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7325" y="0"/>
            <a:ext cx="3876675" cy="5143500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grpSp>
        <p:nvGrpSpPr>
          <p:cNvPr id="22" name="Grupo 11"/>
          <p:cNvGrpSpPr/>
          <p:nvPr/>
        </p:nvGrpSpPr>
        <p:grpSpPr>
          <a:xfrm>
            <a:off x="3262604" y="4571998"/>
            <a:ext cx="2195224" cy="461665"/>
            <a:chOff x="3262604" y="4571998"/>
            <a:chExt cx="2195224" cy="461665"/>
          </a:xfrm>
        </p:grpSpPr>
        <p:sp>
          <p:nvSpPr>
            <p:cNvPr id="23" name="CaixaDeTexto 22"/>
            <p:cNvSpPr txBox="1"/>
            <p:nvPr/>
          </p:nvSpPr>
          <p:spPr>
            <a:xfrm>
              <a:off x="3574476" y="4571998"/>
              <a:ext cx="18833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b="1" dirty="0">
                  <a:solidFill>
                    <a:schemeClr val="bg1"/>
                  </a:solidFill>
                </a:rPr>
                <a:t>AVANCE PARA FINALIZAR A APRESENTAÇÃO.</a:t>
              </a:r>
            </a:p>
          </p:txBody>
        </p:sp>
        <p:pic>
          <p:nvPicPr>
            <p:cNvPr id="24" name="Picture 2" descr="attention, message icon"/>
            <p:cNvPicPr>
              <a:picLocks noChangeAspect="1" noChangeArrowheads="1"/>
            </p:cNvPicPr>
            <p:nvPr/>
          </p:nvPicPr>
          <p:blipFill>
            <a:blip r:embed="rId4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62604" y="4623964"/>
              <a:ext cx="378514" cy="3785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5" name="Grupo 1"/>
          <p:cNvGrpSpPr/>
          <p:nvPr/>
        </p:nvGrpSpPr>
        <p:grpSpPr>
          <a:xfrm>
            <a:off x="-28575" y="4982"/>
            <a:ext cx="5114925" cy="5143499"/>
            <a:chOff x="-28575" y="19050"/>
            <a:chExt cx="5114925" cy="5143499"/>
          </a:xfrm>
        </p:grpSpPr>
        <p:grpSp>
          <p:nvGrpSpPr>
            <p:cNvPr id="26" name="Grupo 9"/>
            <p:cNvGrpSpPr/>
            <p:nvPr/>
          </p:nvGrpSpPr>
          <p:grpSpPr>
            <a:xfrm>
              <a:off x="-28575" y="19050"/>
              <a:ext cx="5114925" cy="5143499"/>
              <a:chOff x="0" y="0"/>
              <a:chExt cx="5114925" cy="5143499"/>
            </a:xfrm>
          </p:grpSpPr>
          <p:grpSp>
            <p:nvGrpSpPr>
              <p:cNvPr id="29" name="Grupo 6"/>
              <p:cNvGrpSpPr/>
              <p:nvPr/>
            </p:nvGrpSpPr>
            <p:grpSpPr>
              <a:xfrm>
                <a:off x="0" y="0"/>
                <a:ext cx="5114925" cy="5143499"/>
                <a:chOff x="0" y="0"/>
                <a:chExt cx="5114925" cy="5143499"/>
              </a:xfrm>
            </p:grpSpPr>
            <p:sp>
              <p:nvSpPr>
                <p:cNvPr id="31" name="Pentágono 2"/>
                <p:cNvSpPr/>
                <p:nvPr/>
              </p:nvSpPr>
              <p:spPr>
                <a:xfrm>
                  <a:off x="0" y="0"/>
                  <a:ext cx="5114925" cy="5143499"/>
                </a:xfrm>
                <a:custGeom>
                  <a:avLst/>
                  <a:gdLst>
                    <a:gd name="connsiteX0" fmla="*/ 0 w 5076825"/>
                    <a:gd name="connsiteY0" fmla="*/ 0 h 5143499"/>
                    <a:gd name="connsiteX1" fmla="*/ 2652692 w 5076825"/>
                    <a:gd name="connsiteY1" fmla="*/ 0 h 5143499"/>
                    <a:gd name="connsiteX2" fmla="*/ 5076825 w 5076825"/>
                    <a:gd name="connsiteY2" fmla="*/ 2571750 h 5143499"/>
                    <a:gd name="connsiteX3" fmla="*/ 2652692 w 5076825"/>
                    <a:gd name="connsiteY3" fmla="*/ 5143499 h 5143499"/>
                    <a:gd name="connsiteX4" fmla="*/ 0 w 5076825"/>
                    <a:gd name="connsiteY4" fmla="*/ 5143499 h 5143499"/>
                    <a:gd name="connsiteX5" fmla="*/ 0 w 5076825"/>
                    <a:gd name="connsiteY5" fmla="*/ 0 h 5143499"/>
                    <a:gd name="connsiteX0" fmla="*/ 0 w 5076825"/>
                    <a:gd name="connsiteY0" fmla="*/ 0 h 5143499"/>
                    <a:gd name="connsiteX1" fmla="*/ 2652692 w 5076825"/>
                    <a:gd name="connsiteY1" fmla="*/ 0 h 5143499"/>
                    <a:gd name="connsiteX2" fmla="*/ 5076825 w 5076825"/>
                    <a:gd name="connsiteY2" fmla="*/ 2571750 h 5143499"/>
                    <a:gd name="connsiteX3" fmla="*/ 2538392 w 5076825"/>
                    <a:gd name="connsiteY3" fmla="*/ 5143499 h 5143499"/>
                    <a:gd name="connsiteX4" fmla="*/ 0 w 5076825"/>
                    <a:gd name="connsiteY4" fmla="*/ 5143499 h 5143499"/>
                    <a:gd name="connsiteX5" fmla="*/ 0 w 5076825"/>
                    <a:gd name="connsiteY5" fmla="*/ 0 h 5143499"/>
                    <a:gd name="connsiteX0" fmla="*/ 0 w 5114925"/>
                    <a:gd name="connsiteY0" fmla="*/ 0 h 5143499"/>
                    <a:gd name="connsiteX1" fmla="*/ 2652692 w 5114925"/>
                    <a:gd name="connsiteY1" fmla="*/ 0 h 5143499"/>
                    <a:gd name="connsiteX2" fmla="*/ 5114925 w 5114925"/>
                    <a:gd name="connsiteY2" fmla="*/ 2486025 h 5143499"/>
                    <a:gd name="connsiteX3" fmla="*/ 2538392 w 5114925"/>
                    <a:gd name="connsiteY3" fmla="*/ 5143499 h 5143499"/>
                    <a:gd name="connsiteX4" fmla="*/ 0 w 5114925"/>
                    <a:gd name="connsiteY4" fmla="*/ 5143499 h 5143499"/>
                    <a:gd name="connsiteX5" fmla="*/ 0 w 5114925"/>
                    <a:gd name="connsiteY5" fmla="*/ 0 h 5143499"/>
                    <a:gd name="connsiteX0" fmla="*/ 0 w 5114925"/>
                    <a:gd name="connsiteY0" fmla="*/ 0 h 5143499"/>
                    <a:gd name="connsiteX1" fmla="*/ 2681267 w 5114925"/>
                    <a:gd name="connsiteY1" fmla="*/ 0 h 5143499"/>
                    <a:gd name="connsiteX2" fmla="*/ 5114925 w 5114925"/>
                    <a:gd name="connsiteY2" fmla="*/ 2486025 h 5143499"/>
                    <a:gd name="connsiteX3" fmla="*/ 2538392 w 5114925"/>
                    <a:gd name="connsiteY3" fmla="*/ 5143499 h 5143499"/>
                    <a:gd name="connsiteX4" fmla="*/ 0 w 5114925"/>
                    <a:gd name="connsiteY4" fmla="*/ 5143499 h 5143499"/>
                    <a:gd name="connsiteX5" fmla="*/ 0 w 5114925"/>
                    <a:gd name="connsiteY5" fmla="*/ 0 h 5143499"/>
                    <a:gd name="connsiteX0" fmla="*/ 0 w 5114925"/>
                    <a:gd name="connsiteY0" fmla="*/ 0 h 5143499"/>
                    <a:gd name="connsiteX1" fmla="*/ 2633642 w 5114925"/>
                    <a:gd name="connsiteY1" fmla="*/ 0 h 5143499"/>
                    <a:gd name="connsiteX2" fmla="*/ 5114925 w 5114925"/>
                    <a:gd name="connsiteY2" fmla="*/ 2486025 h 5143499"/>
                    <a:gd name="connsiteX3" fmla="*/ 2538392 w 5114925"/>
                    <a:gd name="connsiteY3" fmla="*/ 5143499 h 5143499"/>
                    <a:gd name="connsiteX4" fmla="*/ 0 w 5114925"/>
                    <a:gd name="connsiteY4" fmla="*/ 5143499 h 5143499"/>
                    <a:gd name="connsiteX5" fmla="*/ 0 w 5114925"/>
                    <a:gd name="connsiteY5" fmla="*/ 0 h 5143499"/>
                    <a:gd name="connsiteX0" fmla="*/ 0 w 5114925"/>
                    <a:gd name="connsiteY0" fmla="*/ 0 h 5143499"/>
                    <a:gd name="connsiteX1" fmla="*/ 2662217 w 5114925"/>
                    <a:gd name="connsiteY1" fmla="*/ 0 h 5143499"/>
                    <a:gd name="connsiteX2" fmla="*/ 5114925 w 5114925"/>
                    <a:gd name="connsiteY2" fmla="*/ 2486025 h 5143499"/>
                    <a:gd name="connsiteX3" fmla="*/ 2538392 w 5114925"/>
                    <a:gd name="connsiteY3" fmla="*/ 5143499 h 5143499"/>
                    <a:gd name="connsiteX4" fmla="*/ 0 w 5114925"/>
                    <a:gd name="connsiteY4" fmla="*/ 5143499 h 5143499"/>
                    <a:gd name="connsiteX5" fmla="*/ 0 w 5114925"/>
                    <a:gd name="connsiteY5" fmla="*/ 0 h 51434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114925" h="5143499">
                      <a:moveTo>
                        <a:pt x="0" y="0"/>
                      </a:moveTo>
                      <a:lnTo>
                        <a:pt x="2662217" y="0"/>
                      </a:lnTo>
                      <a:lnTo>
                        <a:pt x="5114925" y="2486025"/>
                      </a:lnTo>
                      <a:lnTo>
                        <a:pt x="2538392" y="5143499"/>
                      </a:lnTo>
                      <a:lnTo>
                        <a:pt x="0" y="514349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136687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32" name="Retângulo 5"/>
                <p:cNvSpPr/>
                <p:nvPr/>
              </p:nvSpPr>
              <p:spPr>
                <a:xfrm>
                  <a:off x="2" y="671316"/>
                  <a:ext cx="3824620" cy="508096"/>
                </a:xfrm>
                <a:custGeom>
                  <a:avLst/>
                  <a:gdLst>
                    <a:gd name="connsiteX0" fmla="*/ 0 w 4381500"/>
                    <a:gd name="connsiteY0" fmla="*/ 0 h 676275"/>
                    <a:gd name="connsiteX1" fmla="*/ 4381500 w 4381500"/>
                    <a:gd name="connsiteY1" fmla="*/ 0 h 676275"/>
                    <a:gd name="connsiteX2" fmla="*/ 4381500 w 4381500"/>
                    <a:gd name="connsiteY2" fmla="*/ 676275 h 676275"/>
                    <a:gd name="connsiteX3" fmla="*/ 0 w 4381500"/>
                    <a:gd name="connsiteY3" fmla="*/ 676275 h 676275"/>
                    <a:gd name="connsiteX4" fmla="*/ 0 w 4381500"/>
                    <a:gd name="connsiteY4" fmla="*/ 0 h 676275"/>
                    <a:gd name="connsiteX0" fmla="*/ 0 w 4381500"/>
                    <a:gd name="connsiteY0" fmla="*/ 0 h 676275"/>
                    <a:gd name="connsiteX1" fmla="*/ 3752850 w 4381500"/>
                    <a:gd name="connsiteY1" fmla="*/ 0 h 676275"/>
                    <a:gd name="connsiteX2" fmla="*/ 4381500 w 4381500"/>
                    <a:gd name="connsiteY2" fmla="*/ 676275 h 676275"/>
                    <a:gd name="connsiteX3" fmla="*/ 0 w 4381500"/>
                    <a:gd name="connsiteY3" fmla="*/ 676275 h 676275"/>
                    <a:gd name="connsiteX4" fmla="*/ 0 w 4381500"/>
                    <a:gd name="connsiteY4" fmla="*/ 0 h 676275"/>
                    <a:gd name="connsiteX0" fmla="*/ 0 w 4381500"/>
                    <a:gd name="connsiteY0" fmla="*/ 0 h 676275"/>
                    <a:gd name="connsiteX1" fmla="*/ 3724275 w 4381500"/>
                    <a:gd name="connsiteY1" fmla="*/ 9525 h 676275"/>
                    <a:gd name="connsiteX2" fmla="*/ 4381500 w 4381500"/>
                    <a:gd name="connsiteY2" fmla="*/ 676275 h 676275"/>
                    <a:gd name="connsiteX3" fmla="*/ 0 w 4381500"/>
                    <a:gd name="connsiteY3" fmla="*/ 676275 h 676275"/>
                    <a:gd name="connsiteX4" fmla="*/ 0 w 4381500"/>
                    <a:gd name="connsiteY4" fmla="*/ 0 h 676275"/>
                    <a:gd name="connsiteX0" fmla="*/ 0 w 4381500"/>
                    <a:gd name="connsiteY0" fmla="*/ 0 h 676275"/>
                    <a:gd name="connsiteX1" fmla="*/ 3733800 w 4381500"/>
                    <a:gd name="connsiteY1" fmla="*/ 0 h 676275"/>
                    <a:gd name="connsiteX2" fmla="*/ 4381500 w 4381500"/>
                    <a:gd name="connsiteY2" fmla="*/ 676275 h 676275"/>
                    <a:gd name="connsiteX3" fmla="*/ 0 w 4381500"/>
                    <a:gd name="connsiteY3" fmla="*/ 676275 h 676275"/>
                    <a:gd name="connsiteX4" fmla="*/ 0 w 4381500"/>
                    <a:gd name="connsiteY4" fmla="*/ 0 h 676275"/>
                    <a:gd name="connsiteX0" fmla="*/ 0 w 4381500"/>
                    <a:gd name="connsiteY0" fmla="*/ 0 h 676275"/>
                    <a:gd name="connsiteX1" fmla="*/ 3705225 w 4381500"/>
                    <a:gd name="connsiteY1" fmla="*/ 0 h 676275"/>
                    <a:gd name="connsiteX2" fmla="*/ 4381500 w 4381500"/>
                    <a:gd name="connsiteY2" fmla="*/ 676275 h 676275"/>
                    <a:gd name="connsiteX3" fmla="*/ 0 w 4381500"/>
                    <a:gd name="connsiteY3" fmla="*/ 676275 h 676275"/>
                    <a:gd name="connsiteX4" fmla="*/ 0 w 4381500"/>
                    <a:gd name="connsiteY4" fmla="*/ 0 h 676275"/>
                    <a:gd name="connsiteX0" fmla="*/ 0 w 4333875"/>
                    <a:gd name="connsiteY0" fmla="*/ 0 h 688953"/>
                    <a:gd name="connsiteX1" fmla="*/ 3705225 w 4333875"/>
                    <a:gd name="connsiteY1" fmla="*/ 0 h 688953"/>
                    <a:gd name="connsiteX2" fmla="*/ 4333875 w 4333875"/>
                    <a:gd name="connsiteY2" fmla="*/ 688953 h 688953"/>
                    <a:gd name="connsiteX3" fmla="*/ 0 w 4333875"/>
                    <a:gd name="connsiteY3" fmla="*/ 676275 h 688953"/>
                    <a:gd name="connsiteX4" fmla="*/ 0 w 4333875"/>
                    <a:gd name="connsiteY4" fmla="*/ 0 h 688953"/>
                    <a:gd name="connsiteX0" fmla="*/ 0 w 4333875"/>
                    <a:gd name="connsiteY0" fmla="*/ 0 h 688953"/>
                    <a:gd name="connsiteX1" fmla="*/ 3867150 w 4333875"/>
                    <a:gd name="connsiteY1" fmla="*/ 50711 h 688953"/>
                    <a:gd name="connsiteX2" fmla="*/ 4333875 w 4333875"/>
                    <a:gd name="connsiteY2" fmla="*/ 688953 h 688953"/>
                    <a:gd name="connsiteX3" fmla="*/ 0 w 4333875"/>
                    <a:gd name="connsiteY3" fmla="*/ 676275 h 688953"/>
                    <a:gd name="connsiteX4" fmla="*/ 0 w 4333875"/>
                    <a:gd name="connsiteY4" fmla="*/ 0 h 688953"/>
                    <a:gd name="connsiteX0" fmla="*/ 0 w 4333875"/>
                    <a:gd name="connsiteY0" fmla="*/ 0 h 688953"/>
                    <a:gd name="connsiteX1" fmla="*/ 3848100 w 4333875"/>
                    <a:gd name="connsiteY1" fmla="*/ 25356 h 688953"/>
                    <a:gd name="connsiteX2" fmla="*/ 4333875 w 4333875"/>
                    <a:gd name="connsiteY2" fmla="*/ 688953 h 688953"/>
                    <a:gd name="connsiteX3" fmla="*/ 0 w 4333875"/>
                    <a:gd name="connsiteY3" fmla="*/ 676275 h 688953"/>
                    <a:gd name="connsiteX4" fmla="*/ 0 w 4333875"/>
                    <a:gd name="connsiteY4" fmla="*/ 0 h 688953"/>
                    <a:gd name="connsiteX0" fmla="*/ 0 w 4333875"/>
                    <a:gd name="connsiteY0" fmla="*/ 0 h 688953"/>
                    <a:gd name="connsiteX1" fmla="*/ 3857625 w 4333875"/>
                    <a:gd name="connsiteY1" fmla="*/ 12678 h 688953"/>
                    <a:gd name="connsiteX2" fmla="*/ 4333875 w 4333875"/>
                    <a:gd name="connsiteY2" fmla="*/ 688953 h 688953"/>
                    <a:gd name="connsiteX3" fmla="*/ 0 w 4333875"/>
                    <a:gd name="connsiteY3" fmla="*/ 676275 h 688953"/>
                    <a:gd name="connsiteX4" fmla="*/ 0 w 4333875"/>
                    <a:gd name="connsiteY4" fmla="*/ 0 h 688953"/>
                    <a:gd name="connsiteX0" fmla="*/ 0 w 4333875"/>
                    <a:gd name="connsiteY0" fmla="*/ 0 h 688953"/>
                    <a:gd name="connsiteX1" fmla="*/ 3857625 w 4333875"/>
                    <a:gd name="connsiteY1" fmla="*/ 12678 h 688953"/>
                    <a:gd name="connsiteX2" fmla="*/ 4333875 w 4333875"/>
                    <a:gd name="connsiteY2" fmla="*/ 688953 h 688953"/>
                    <a:gd name="connsiteX3" fmla="*/ 0 w 4333875"/>
                    <a:gd name="connsiteY3" fmla="*/ 676275 h 688953"/>
                    <a:gd name="connsiteX4" fmla="*/ 0 w 4333875"/>
                    <a:gd name="connsiteY4" fmla="*/ 0 h 688953"/>
                    <a:gd name="connsiteX0" fmla="*/ 0 w 4333875"/>
                    <a:gd name="connsiteY0" fmla="*/ 25356 h 714309"/>
                    <a:gd name="connsiteX1" fmla="*/ 3867150 w 4333875"/>
                    <a:gd name="connsiteY1" fmla="*/ 0 h 714309"/>
                    <a:gd name="connsiteX2" fmla="*/ 4333875 w 4333875"/>
                    <a:gd name="connsiteY2" fmla="*/ 714309 h 714309"/>
                    <a:gd name="connsiteX3" fmla="*/ 0 w 4333875"/>
                    <a:gd name="connsiteY3" fmla="*/ 701631 h 714309"/>
                    <a:gd name="connsiteX4" fmla="*/ 0 w 4333875"/>
                    <a:gd name="connsiteY4" fmla="*/ 25356 h 714309"/>
                    <a:gd name="connsiteX0" fmla="*/ 0 w 4333875"/>
                    <a:gd name="connsiteY0" fmla="*/ 0 h 688953"/>
                    <a:gd name="connsiteX1" fmla="*/ 3867150 w 4333875"/>
                    <a:gd name="connsiteY1" fmla="*/ 0 h 688953"/>
                    <a:gd name="connsiteX2" fmla="*/ 4333875 w 4333875"/>
                    <a:gd name="connsiteY2" fmla="*/ 688953 h 688953"/>
                    <a:gd name="connsiteX3" fmla="*/ 0 w 4333875"/>
                    <a:gd name="connsiteY3" fmla="*/ 676275 h 688953"/>
                    <a:gd name="connsiteX4" fmla="*/ 0 w 4333875"/>
                    <a:gd name="connsiteY4" fmla="*/ 0 h 688953"/>
                    <a:gd name="connsiteX0" fmla="*/ 0 w 4324350"/>
                    <a:gd name="connsiteY0" fmla="*/ 0 h 676275"/>
                    <a:gd name="connsiteX1" fmla="*/ 3867150 w 4324350"/>
                    <a:gd name="connsiteY1" fmla="*/ 0 h 676275"/>
                    <a:gd name="connsiteX2" fmla="*/ 4324350 w 4324350"/>
                    <a:gd name="connsiteY2" fmla="*/ 676275 h 676275"/>
                    <a:gd name="connsiteX3" fmla="*/ 0 w 4324350"/>
                    <a:gd name="connsiteY3" fmla="*/ 676275 h 676275"/>
                    <a:gd name="connsiteX4" fmla="*/ 0 w 4324350"/>
                    <a:gd name="connsiteY4" fmla="*/ 0 h 676275"/>
                    <a:gd name="connsiteX0" fmla="*/ 0 w 4324350"/>
                    <a:gd name="connsiteY0" fmla="*/ 12678 h 688953"/>
                    <a:gd name="connsiteX1" fmla="*/ 3848100 w 4324350"/>
                    <a:gd name="connsiteY1" fmla="*/ 0 h 688953"/>
                    <a:gd name="connsiteX2" fmla="*/ 4324350 w 4324350"/>
                    <a:gd name="connsiteY2" fmla="*/ 688953 h 688953"/>
                    <a:gd name="connsiteX3" fmla="*/ 0 w 4324350"/>
                    <a:gd name="connsiteY3" fmla="*/ 688953 h 688953"/>
                    <a:gd name="connsiteX4" fmla="*/ 0 w 4324350"/>
                    <a:gd name="connsiteY4" fmla="*/ 12678 h 688953"/>
                    <a:gd name="connsiteX0" fmla="*/ 0 w 4324350"/>
                    <a:gd name="connsiteY0" fmla="*/ 0 h 676275"/>
                    <a:gd name="connsiteX1" fmla="*/ 3838575 w 4324350"/>
                    <a:gd name="connsiteY1" fmla="*/ 0 h 676275"/>
                    <a:gd name="connsiteX2" fmla="*/ 4324350 w 4324350"/>
                    <a:gd name="connsiteY2" fmla="*/ 676275 h 676275"/>
                    <a:gd name="connsiteX3" fmla="*/ 0 w 4324350"/>
                    <a:gd name="connsiteY3" fmla="*/ 676275 h 676275"/>
                    <a:gd name="connsiteX4" fmla="*/ 0 w 4324350"/>
                    <a:gd name="connsiteY4" fmla="*/ 0 h 676275"/>
                    <a:gd name="connsiteX0" fmla="*/ 0 w 4324350"/>
                    <a:gd name="connsiteY0" fmla="*/ 0 h 676275"/>
                    <a:gd name="connsiteX1" fmla="*/ 3819525 w 4324350"/>
                    <a:gd name="connsiteY1" fmla="*/ 0 h 676275"/>
                    <a:gd name="connsiteX2" fmla="*/ 4324350 w 4324350"/>
                    <a:gd name="connsiteY2" fmla="*/ 676275 h 676275"/>
                    <a:gd name="connsiteX3" fmla="*/ 0 w 4324350"/>
                    <a:gd name="connsiteY3" fmla="*/ 676275 h 676275"/>
                    <a:gd name="connsiteX4" fmla="*/ 0 w 4324350"/>
                    <a:gd name="connsiteY4" fmla="*/ 0 h 676275"/>
                    <a:gd name="connsiteX0" fmla="*/ 499730 w 4324350"/>
                    <a:gd name="connsiteY0" fmla="*/ 0 h 690428"/>
                    <a:gd name="connsiteX1" fmla="*/ 3819525 w 4324350"/>
                    <a:gd name="connsiteY1" fmla="*/ 14153 h 690428"/>
                    <a:gd name="connsiteX2" fmla="*/ 4324350 w 4324350"/>
                    <a:gd name="connsiteY2" fmla="*/ 690428 h 690428"/>
                    <a:gd name="connsiteX3" fmla="*/ 0 w 4324350"/>
                    <a:gd name="connsiteY3" fmla="*/ 690428 h 690428"/>
                    <a:gd name="connsiteX4" fmla="*/ 499730 w 4324350"/>
                    <a:gd name="connsiteY4" fmla="*/ 0 h 690428"/>
                    <a:gd name="connsiteX0" fmla="*/ 499730 w 4324350"/>
                    <a:gd name="connsiteY0" fmla="*/ 0 h 676275"/>
                    <a:gd name="connsiteX1" fmla="*/ 3819525 w 4324350"/>
                    <a:gd name="connsiteY1" fmla="*/ 0 h 676275"/>
                    <a:gd name="connsiteX2" fmla="*/ 4324350 w 4324350"/>
                    <a:gd name="connsiteY2" fmla="*/ 676275 h 676275"/>
                    <a:gd name="connsiteX3" fmla="*/ 0 w 4324350"/>
                    <a:gd name="connsiteY3" fmla="*/ 676275 h 676275"/>
                    <a:gd name="connsiteX4" fmla="*/ 499730 w 4324350"/>
                    <a:gd name="connsiteY4" fmla="*/ 0 h 676275"/>
                    <a:gd name="connsiteX0" fmla="*/ 0 w 3824620"/>
                    <a:gd name="connsiteY0" fmla="*/ 0 h 690428"/>
                    <a:gd name="connsiteX1" fmla="*/ 3319795 w 3824620"/>
                    <a:gd name="connsiteY1" fmla="*/ 0 h 690428"/>
                    <a:gd name="connsiteX2" fmla="*/ 3824620 w 3824620"/>
                    <a:gd name="connsiteY2" fmla="*/ 676275 h 690428"/>
                    <a:gd name="connsiteX3" fmla="*/ 0 w 3824620"/>
                    <a:gd name="connsiteY3" fmla="*/ 690428 h 690428"/>
                    <a:gd name="connsiteX4" fmla="*/ 0 w 3824620"/>
                    <a:gd name="connsiteY4" fmla="*/ 0 h 690428"/>
                    <a:gd name="connsiteX0" fmla="*/ 0 w 3824620"/>
                    <a:gd name="connsiteY0" fmla="*/ 0 h 676277"/>
                    <a:gd name="connsiteX1" fmla="*/ 3319795 w 3824620"/>
                    <a:gd name="connsiteY1" fmla="*/ 0 h 676277"/>
                    <a:gd name="connsiteX2" fmla="*/ 3824620 w 3824620"/>
                    <a:gd name="connsiteY2" fmla="*/ 676275 h 676277"/>
                    <a:gd name="connsiteX3" fmla="*/ 0 w 3824620"/>
                    <a:gd name="connsiteY3" fmla="*/ 676277 h 676277"/>
                    <a:gd name="connsiteX4" fmla="*/ 0 w 3824620"/>
                    <a:gd name="connsiteY4" fmla="*/ 0 h 6762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824620" h="676277">
                      <a:moveTo>
                        <a:pt x="0" y="0"/>
                      </a:moveTo>
                      <a:lnTo>
                        <a:pt x="3319795" y="0"/>
                      </a:lnTo>
                      <a:lnTo>
                        <a:pt x="3824620" y="676275"/>
                      </a:lnTo>
                      <a:lnTo>
                        <a:pt x="0" y="67627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E1E202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rgbClr val="E1E202"/>
                    </a:solidFill>
                  </a:endParaRPr>
                </a:p>
              </p:txBody>
            </p:sp>
            <p:sp>
              <p:nvSpPr>
                <p:cNvPr id="33" name="Retângulo 32"/>
                <p:cNvSpPr/>
                <p:nvPr/>
              </p:nvSpPr>
              <p:spPr>
                <a:xfrm>
                  <a:off x="546910" y="788384"/>
                  <a:ext cx="3209925" cy="2813078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>
                    <a:spcBef>
                      <a:spcPct val="20000"/>
                    </a:spcBef>
                    <a:defRPr/>
                  </a:pPr>
                  <a:r>
                    <a:rPr lang="pt-BR" sz="1400" i="1" kern="0" dirty="0">
                      <a:solidFill>
                        <a:srgbClr val="213F5E"/>
                      </a:solidFill>
                      <a:latin typeface="+mj-lt"/>
                      <a:ea typeface="ＭＳ Ｐゴシック" charset="0"/>
                    </a:rPr>
                    <a:t>VAMOS AOS </a:t>
                  </a:r>
                  <a:r>
                    <a:rPr lang="pt-BR" sz="1400" b="1" i="1" kern="0" dirty="0">
                      <a:solidFill>
                        <a:srgbClr val="213F5E"/>
                      </a:solidFill>
                      <a:latin typeface="+mj-lt"/>
                      <a:ea typeface="ＭＳ Ｐゴシック" charset="0"/>
                    </a:rPr>
                    <a:t>PRÓXIMOS PASSOS</a:t>
                  </a:r>
                  <a:r>
                    <a:rPr lang="pt-BR" sz="1400" i="1" kern="0" dirty="0">
                      <a:solidFill>
                        <a:srgbClr val="213F5E"/>
                      </a:solidFill>
                      <a:latin typeface="+mj-lt"/>
                      <a:ea typeface="ＭＳ Ｐゴシック" charset="0"/>
                    </a:rPr>
                    <a:t>?</a:t>
                  </a:r>
                </a:p>
                <a:p>
                  <a:pPr lvl="1">
                    <a:spcBef>
                      <a:spcPct val="20000"/>
                    </a:spcBef>
                    <a:defRPr/>
                  </a:pPr>
                  <a:endParaRPr lang="pt-BR" sz="1400" kern="0" dirty="0">
                    <a:solidFill>
                      <a:schemeClr val="bg1">
                        <a:lumMod val="95000"/>
                      </a:schemeClr>
                    </a:solidFill>
                    <a:latin typeface="+mj-lt"/>
                    <a:ea typeface="ＭＳ Ｐゴシック" charset="0"/>
                  </a:endParaRPr>
                </a:p>
                <a:p>
                  <a:pPr lvl="1">
                    <a:spcBef>
                      <a:spcPts val="1200"/>
                    </a:spcBef>
                    <a:spcAft>
                      <a:spcPts val="1200"/>
                    </a:spcAft>
                  </a:pPr>
                  <a:r>
                    <a:rPr lang="pt-BR" sz="1600" dirty="0">
                      <a:solidFill>
                        <a:schemeClr val="bg1"/>
                      </a:solidFill>
                    </a:rPr>
                    <a:t>Características da computação em nuvem;</a:t>
                  </a:r>
                </a:p>
                <a:p>
                  <a:pPr lvl="1">
                    <a:spcBef>
                      <a:spcPts val="1200"/>
                    </a:spcBef>
                    <a:spcAft>
                      <a:spcPts val="1200"/>
                    </a:spcAft>
                  </a:pPr>
                  <a:r>
                    <a:rPr lang="pt-BR" sz="1600" dirty="0">
                      <a:solidFill>
                        <a:schemeClr val="bg1"/>
                      </a:solidFill>
                    </a:rPr>
                    <a:t>Benefícios e riscos da computação em nuvem;</a:t>
                  </a:r>
                </a:p>
                <a:p>
                  <a:pPr lvl="1">
                    <a:spcBef>
                      <a:spcPts val="1200"/>
                    </a:spcBef>
                    <a:spcAft>
                      <a:spcPts val="1200"/>
                    </a:spcAft>
                  </a:pPr>
                  <a:r>
                    <a:rPr lang="pt-BR" sz="1600" dirty="0">
                      <a:solidFill>
                        <a:schemeClr val="bg1"/>
                      </a:solidFill>
                    </a:rPr>
                    <a:t>Serviços de computação em nuvem.</a:t>
                  </a:r>
                </a:p>
              </p:txBody>
            </p:sp>
          </p:grpSp>
          <p:pic>
            <p:nvPicPr>
              <p:cNvPr id="30" name="Picture 2" descr="accept, check, checkmark, success icon"/>
              <p:cNvPicPr>
                <a:picLocks noChangeAspect="1" noChangeArrowheads="1"/>
              </p:cNvPicPr>
              <p:nvPr/>
            </p:nvPicPr>
            <p:blipFill>
              <a:blip r:embed="rId5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19115" y="2333557"/>
                <a:ext cx="291867" cy="29186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7" name="Picture 2" descr="accept, check, checkmark, success icon"/>
              <p:cNvPicPr>
                <a:picLocks noChangeAspect="1" noChangeArrowheads="1"/>
              </p:cNvPicPr>
              <p:nvPr/>
            </p:nvPicPr>
            <p:blipFill>
              <a:blip r:embed="rId5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19115" y="3068116"/>
                <a:ext cx="291867" cy="29186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7" name="Picture 2" descr="accept, check, checkmark, success icon"/>
            <p:cNvPicPr>
              <a:picLocks noChangeAspect="1" noChangeArrowheads="1"/>
            </p:cNvPicPr>
            <p:nvPr/>
          </p:nvPicPr>
          <p:blipFill>
            <a:blip r:embed="rId5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0540" y="1560325"/>
              <a:ext cx="291867" cy="2918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783844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/>
          <p:cNvSpPr txBox="1"/>
          <p:nvPr/>
        </p:nvSpPr>
        <p:spPr>
          <a:xfrm>
            <a:off x="369785" y="561729"/>
            <a:ext cx="16629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Temas desta aula</a:t>
            </a:r>
          </a:p>
        </p:txBody>
      </p:sp>
      <p:pic>
        <p:nvPicPr>
          <p:cNvPr id="6" name="Picture 2" descr="http://www.marketingmattersinbound.com/wp-content/uploads/2014/03/shutterstock_164801765.jpg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310029" y="0"/>
            <a:ext cx="4833971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9" name="Diagrama 8"/>
          <p:cNvGraphicFramePr/>
          <p:nvPr>
            <p:extLst>
              <p:ext uri="{D42A27DB-BD31-4B8C-83A1-F6EECF244321}">
                <p14:modId xmlns:p14="http://schemas.microsoft.com/office/powerpoint/2010/main" val="2425523557"/>
              </p:ext>
            </p:extLst>
          </p:nvPr>
        </p:nvGraphicFramePr>
        <p:xfrm>
          <a:off x="788692" y="1991458"/>
          <a:ext cx="3904604" cy="11605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7907558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tângulo 10"/>
          <p:cNvSpPr/>
          <p:nvPr/>
        </p:nvSpPr>
        <p:spPr>
          <a:xfrm rot="275902">
            <a:off x="7823599" y="1273007"/>
            <a:ext cx="626363" cy="541902"/>
          </a:xfrm>
          <a:custGeom>
            <a:avLst/>
            <a:gdLst>
              <a:gd name="connsiteX0" fmla="*/ 0 w 556537"/>
              <a:gd name="connsiteY0" fmla="*/ 0 h 349397"/>
              <a:gd name="connsiteX1" fmla="*/ 556537 w 556537"/>
              <a:gd name="connsiteY1" fmla="*/ 0 h 349397"/>
              <a:gd name="connsiteX2" fmla="*/ 556537 w 556537"/>
              <a:gd name="connsiteY2" fmla="*/ 349397 h 349397"/>
              <a:gd name="connsiteX3" fmla="*/ 0 w 556537"/>
              <a:gd name="connsiteY3" fmla="*/ 349397 h 349397"/>
              <a:gd name="connsiteX4" fmla="*/ 0 w 556537"/>
              <a:gd name="connsiteY4" fmla="*/ 0 h 349397"/>
              <a:gd name="connsiteX0" fmla="*/ 0 w 568569"/>
              <a:gd name="connsiteY0" fmla="*/ 0 h 541902"/>
              <a:gd name="connsiteX1" fmla="*/ 556537 w 568569"/>
              <a:gd name="connsiteY1" fmla="*/ 0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  <a:gd name="connsiteX0" fmla="*/ 0 w 568569"/>
              <a:gd name="connsiteY0" fmla="*/ 0 h 541902"/>
              <a:gd name="connsiteX1" fmla="*/ 556537 w 568569"/>
              <a:gd name="connsiteY1" fmla="*/ 108284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8569" h="541902">
                <a:moveTo>
                  <a:pt x="0" y="0"/>
                </a:moveTo>
                <a:lnTo>
                  <a:pt x="556537" y="108284"/>
                </a:lnTo>
                <a:lnTo>
                  <a:pt x="568569" y="541902"/>
                </a:lnTo>
                <a:lnTo>
                  <a:pt x="0" y="34939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etângulo 18"/>
          <p:cNvSpPr/>
          <p:nvPr/>
        </p:nvSpPr>
        <p:spPr>
          <a:xfrm>
            <a:off x="696347" y="1125409"/>
            <a:ext cx="7471773" cy="334315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22" name="Grupo 7"/>
          <p:cNvGrpSpPr/>
          <p:nvPr/>
        </p:nvGrpSpPr>
        <p:grpSpPr>
          <a:xfrm>
            <a:off x="5660049" y="1406011"/>
            <a:ext cx="2786055" cy="2851956"/>
            <a:chOff x="8959367" y="2243285"/>
            <a:chExt cx="2952014" cy="2729264"/>
          </a:xfrm>
        </p:grpSpPr>
        <p:sp>
          <p:nvSpPr>
            <p:cNvPr id="23" name="Retângulo 22"/>
            <p:cNvSpPr/>
            <p:nvPr/>
          </p:nvSpPr>
          <p:spPr>
            <a:xfrm>
              <a:off x="8959368" y="2243286"/>
              <a:ext cx="2952013" cy="27292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4" name="Retângulo 23"/>
            <p:cNvSpPr/>
            <p:nvPr/>
          </p:nvSpPr>
          <p:spPr>
            <a:xfrm>
              <a:off x="8959367" y="2243285"/>
              <a:ext cx="2952013" cy="2729263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sp>
        <p:nvSpPr>
          <p:cNvPr id="6" name="CaixaDeTexto 5"/>
          <p:cNvSpPr txBox="1"/>
          <p:nvPr/>
        </p:nvSpPr>
        <p:spPr>
          <a:xfrm>
            <a:off x="369785" y="561729"/>
            <a:ext cx="52643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pt-B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Características de um datacenter</a:t>
            </a:r>
          </a:p>
        </p:txBody>
      </p:sp>
      <p:sp>
        <p:nvSpPr>
          <p:cNvPr id="20" name="Retângulo de cantos arredondados 5"/>
          <p:cNvSpPr/>
          <p:nvPr/>
        </p:nvSpPr>
        <p:spPr>
          <a:xfrm flipV="1">
            <a:off x="705609" y="4468561"/>
            <a:ext cx="7471773" cy="45719"/>
          </a:xfrm>
          <a:prstGeom prst="roundRect">
            <a:avLst/>
          </a:prstGeom>
          <a:solidFill>
            <a:srgbClr val="4BB7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CaixaDeTexto 20"/>
          <p:cNvSpPr txBox="1"/>
          <p:nvPr/>
        </p:nvSpPr>
        <p:spPr>
          <a:xfrm>
            <a:off x="1003302" y="1832059"/>
            <a:ext cx="4481245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  <a:defRPr/>
            </a:pPr>
            <a:r>
              <a:rPr lang="pt-BR" sz="1400" b="1" dirty="0">
                <a:solidFill>
                  <a:srgbClr val="219D93"/>
                </a:solidFill>
              </a:rPr>
              <a:t>O que é um </a:t>
            </a:r>
            <a:r>
              <a:rPr lang="pt-BR" sz="1400" b="1" i="1" dirty="0">
                <a:solidFill>
                  <a:srgbClr val="219D93"/>
                </a:solidFill>
              </a:rPr>
              <a:t>datacenter</a:t>
            </a:r>
            <a:r>
              <a:rPr lang="pt-BR" sz="1400" b="1" dirty="0">
                <a:solidFill>
                  <a:srgbClr val="219D93"/>
                </a:solidFill>
              </a:rPr>
              <a:t>?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“Conjunto integrado de componentes de alta tecnologia que permite fornecer serviços de infraestrutura de TI, de valor agregado,  tipicamente processamento e armazenamento de dados, em larga escala, para qualquer tipo de organização. Os </a:t>
            </a:r>
            <a:r>
              <a:rPr lang="pt-BR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datacenters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e suas conexões formam a infraestrutura da nuvem, quer seja pública ou privada.” (VERAS, 2015)</a:t>
            </a: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4795" y="1535594"/>
            <a:ext cx="2528827" cy="26214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482428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tângulo 10"/>
          <p:cNvSpPr/>
          <p:nvPr/>
        </p:nvSpPr>
        <p:spPr>
          <a:xfrm rot="275902">
            <a:off x="7823599" y="1273007"/>
            <a:ext cx="626363" cy="541902"/>
          </a:xfrm>
          <a:custGeom>
            <a:avLst/>
            <a:gdLst>
              <a:gd name="connsiteX0" fmla="*/ 0 w 556537"/>
              <a:gd name="connsiteY0" fmla="*/ 0 h 349397"/>
              <a:gd name="connsiteX1" fmla="*/ 556537 w 556537"/>
              <a:gd name="connsiteY1" fmla="*/ 0 h 349397"/>
              <a:gd name="connsiteX2" fmla="*/ 556537 w 556537"/>
              <a:gd name="connsiteY2" fmla="*/ 349397 h 349397"/>
              <a:gd name="connsiteX3" fmla="*/ 0 w 556537"/>
              <a:gd name="connsiteY3" fmla="*/ 349397 h 349397"/>
              <a:gd name="connsiteX4" fmla="*/ 0 w 556537"/>
              <a:gd name="connsiteY4" fmla="*/ 0 h 349397"/>
              <a:gd name="connsiteX0" fmla="*/ 0 w 568569"/>
              <a:gd name="connsiteY0" fmla="*/ 0 h 541902"/>
              <a:gd name="connsiteX1" fmla="*/ 556537 w 568569"/>
              <a:gd name="connsiteY1" fmla="*/ 0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  <a:gd name="connsiteX0" fmla="*/ 0 w 568569"/>
              <a:gd name="connsiteY0" fmla="*/ 0 h 541902"/>
              <a:gd name="connsiteX1" fmla="*/ 556537 w 568569"/>
              <a:gd name="connsiteY1" fmla="*/ 108284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8569" h="541902">
                <a:moveTo>
                  <a:pt x="0" y="0"/>
                </a:moveTo>
                <a:lnTo>
                  <a:pt x="556537" y="108284"/>
                </a:lnTo>
                <a:lnTo>
                  <a:pt x="568569" y="541902"/>
                </a:lnTo>
                <a:lnTo>
                  <a:pt x="0" y="34939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Retângulo 27"/>
          <p:cNvSpPr/>
          <p:nvPr/>
        </p:nvSpPr>
        <p:spPr>
          <a:xfrm>
            <a:off x="696347" y="1125409"/>
            <a:ext cx="7471773" cy="334315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29" name="Grupo 7"/>
          <p:cNvGrpSpPr/>
          <p:nvPr/>
        </p:nvGrpSpPr>
        <p:grpSpPr>
          <a:xfrm>
            <a:off x="5660049" y="1406011"/>
            <a:ext cx="2786055" cy="2851956"/>
            <a:chOff x="8959367" y="2243285"/>
            <a:chExt cx="2952014" cy="2729264"/>
          </a:xfrm>
        </p:grpSpPr>
        <p:sp>
          <p:nvSpPr>
            <p:cNvPr id="30" name="Retângulo 29"/>
            <p:cNvSpPr/>
            <p:nvPr/>
          </p:nvSpPr>
          <p:spPr>
            <a:xfrm>
              <a:off x="8959368" y="2243286"/>
              <a:ext cx="2952013" cy="27292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1" name="Retângulo 30"/>
            <p:cNvSpPr/>
            <p:nvPr/>
          </p:nvSpPr>
          <p:spPr>
            <a:xfrm>
              <a:off x="8959367" y="2243285"/>
              <a:ext cx="2952013" cy="2729263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sp>
        <p:nvSpPr>
          <p:cNvPr id="32" name="CaixaDeTexto 31"/>
          <p:cNvSpPr txBox="1"/>
          <p:nvPr/>
        </p:nvSpPr>
        <p:spPr>
          <a:xfrm>
            <a:off x="369785" y="561729"/>
            <a:ext cx="52643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pt-B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Características de um datacenter</a:t>
            </a:r>
          </a:p>
        </p:txBody>
      </p:sp>
      <p:sp>
        <p:nvSpPr>
          <p:cNvPr id="33" name="Retângulo de cantos arredondados 5"/>
          <p:cNvSpPr/>
          <p:nvPr/>
        </p:nvSpPr>
        <p:spPr>
          <a:xfrm flipV="1">
            <a:off x="705609" y="4468561"/>
            <a:ext cx="7471773" cy="45719"/>
          </a:xfrm>
          <a:prstGeom prst="roundRect">
            <a:avLst/>
          </a:prstGeom>
          <a:solidFill>
            <a:srgbClr val="4BB7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4" name="CaixaDeTexto 33"/>
          <p:cNvSpPr txBox="1"/>
          <p:nvPr/>
        </p:nvSpPr>
        <p:spPr>
          <a:xfrm>
            <a:off x="937575" y="1658211"/>
            <a:ext cx="4481245" cy="2277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  <a:defRPr/>
            </a:pPr>
            <a:r>
              <a:rPr lang="pt-BR" sz="1400" b="1" dirty="0">
                <a:solidFill>
                  <a:srgbClr val="219D93"/>
                </a:solidFill>
              </a:rPr>
              <a:t>O que é um </a:t>
            </a:r>
            <a:r>
              <a:rPr lang="pt-BR" sz="1400" b="1" i="1" dirty="0">
                <a:solidFill>
                  <a:srgbClr val="219D93"/>
                </a:solidFill>
              </a:rPr>
              <a:t>datacenter</a:t>
            </a:r>
            <a:r>
              <a:rPr lang="pt-BR" sz="1400" b="1" dirty="0">
                <a:solidFill>
                  <a:srgbClr val="219D93"/>
                </a:solidFill>
              </a:rPr>
              <a:t>?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Os </a:t>
            </a:r>
            <a:r>
              <a:rPr lang="pt-BR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datacenters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estão divididos em dois grandes grupos: (VERAS, 2015)</a:t>
            </a:r>
          </a:p>
          <a:p>
            <a:pPr marL="798513" lvl="1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  <a:defRPr/>
            </a:pPr>
            <a:r>
              <a:rPr lang="pt-BR" sz="1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Datacenters</a:t>
            </a: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empresariais (</a:t>
            </a:r>
            <a:r>
              <a:rPr lang="pt-BR" sz="1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eDC</a:t>
            </a: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): 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Construídos normalmente dentro das instalações da empresa que o utiliza;</a:t>
            </a:r>
          </a:p>
          <a:p>
            <a:pPr marL="798513" lvl="1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  <a:defRPr/>
            </a:pPr>
            <a:r>
              <a:rPr lang="pt-BR" sz="1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Datacenters</a:t>
            </a: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de internet (</a:t>
            </a:r>
            <a:r>
              <a:rPr lang="pt-BR" sz="1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iDC</a:t>
            </a: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): 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Responsável pelos serviços de nuvem para terceiros. </a:t>
            </a:r>
          </a:p>
        </p:txBody>
      </p:sp>
      <p:pic>
        <p:nvPicPr>
          <p:cNvPr id="3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4795" y="1535594"/>
            <a:ext cx="2528827" cy="26214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461535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ângulo 10"/>
          <p:cNvSpPr/>
          <p:nvPr/>
        </p:nvSpPr>
        <p:spPr>
          <a:xfrm rot="275902">
            <a:off x="7823599" y="1265973"/>
            <a:ext cx="626363" cy="541902"/>
          </a:xfrm>
          <a:custGeom>
            <a:avLst/>
            <a:gdLst>
              <a:gd name="connsiteX0" fmla="*/ 0 w 556537"/>
              <a:gd name="connsiteY0" fmla="*/ 0 h 349397"/>
              <a:gd name="connsiteX1" fmla="*/ 556537 w 556537"/>
              <a:gd name="connsiteY1" fmla="*/ 0 h 349397"/>
              <a:gd name="connsiteX2" fmla="*/ 556537 w 556537"/>
              <a:gd name="connsiteY2" fmla="*/ 349397 h 349397"/>
              <a:gd name="connsiteX3" fmla="*/ 0 w 556537"/>
              <a:gd name="connsiteY3" fmla="*/ 349397 h 349397"/>
              <a:gd name="connsiteX4" fmla="*/ 0 w 556537"/>
              <a:gd name="connsiteY4" fmla="*/ 0 h 349397"/>
              <a:gd name="connsiteX0" fmla="*/ 0 w 568569"/>
              <a:gd name="connsiteY0" fmla="*/ 0 h 541902"/>
              <a:gd name="connsiteX1" fmla="*/ 556537 w 568569"/>
              <a:gd name="connsiteY1" fmla="*/ 0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  <a:gd name="connsiteX0" fmla="*/ 0 w 568569"/>
              <a:gd name="connsiteY0" fmla="*/ 0 h 541902"/>
              <a:gd name="connsiteX1" fmla="*/ 556537 w 568569"/>
              <a:gd name="connsiteY1" fmla="*/ 108284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8569" h="541902">
                <a:moveTo>
                  <a:pt x="0" y="0"/>
                </a:moveTo>
                <a:lnTo>
                  <a:pt x="556537" y="108284"/>
                </a:lnTo>
                <a:lnTo>
                  <a:pt x="568569" y="541902"/>
                </a:lnTo>
                <a:lnTo>
                  <a:pt x="0" y="34939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 15"/>
          <p:cNvSpPr/>
          <p:nvPr/>
        </p:nvSpPr>
        <p:spPr>
          <a:xfrm>
            <a:off x="696347" y="1125409"/>
            <a:ext cx="7471773" cy="334315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7" name="Grupo 7"/>
          <p:cNvGrpSpPr/>
          <p:nvPr/>
        </p:nvGrpSpPr>
        <p:grpSpPr>
          <a:xfrm>
            <a:off x="5634107" y="1398977"/>
            <a:ext cx="2811998" cy="2851956"/>
            <a:chOff x="8959367" y="2243285"/>
            <a:chExt cx="2952014" cy="2729264"/>
          </a:xfrm>
        </p:grpSpPr>
        <p:sp>
          <p:nvSpPr>
            <p:cNvPr id="18" name="Retângulo 17"/>
            <p:cNvSpPr/>
            <p:nvPr/>
          </p:nvSpPr>
          <p:spPr>
            <a:xfrm>
              <a:off x="8959368" y="2243286"/>
              <a:ext cx="2952013" cy="27292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9" name="Retângulo 18"/>
            <p:cNvSpPr/>
            <p:nvPr/>
          </p:nvSpPr>
          <p:spPr>
            <a:xfrm>
              <a:off x="8959367" y="2243285"/>
              <a:ext cx="2952013" cy="2729263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sp>
        <p:nvSpPr>
          <p:cNvPr id="21" name="Retângulo de cantos arredondados 5"/>
          <p:cNvSpPr/>
          <p:nvPr/>
        </p:nvSpPr>
        <p:spPr>
          <a:xfrm flipV="1">
            <a:off x="705609" y="4468561"/>
            <a:ext cx="7471773" cy="45719"/>
          </a:xfrm>
          <a:prstGeom prst="roundRect">
            <a:avLst/>
          </a:prstGeom>
          <a:solidFill>
            <a:srgbClr val="4BB7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CaixaDeTexto 12"/>
          <p:cNvSpPr txBox="1"/>
          <p:nvPr/>
        </p:nvSpPr>
        <p:spPr>
          <a:xfrm>
            <a:off x="369785" y="561729"/>
            <a:ext cx="52643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pt-B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Características de um datacenter</a:t>
            </a:r>
          </a:p>
        </p:txBody>
      </p:sp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4787" y="1525907"/>
            <a:ext cx="2550661" cy="26011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CaixaDeTexto 25"/>
          <p:cNvSpPr txBox="1"/>
          <p:nvPr/>
        </p:nvSpPr>
        <p:spPr>
          <a:xfrm>
            <a:off x="937575" y="1844402"/>
            <a:ext cx="4481245" cy="1985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  <a:defRPr/>
            </a:pPr>
            <a:r>
              <a:rPr lang="pt-BR" sz="1400" b="1" dirty="0">
                <a:solidFill>
                  <a:srgbClr val="219D93"/>
                </a:solidFill>
              </a:rPr>
              <a:t>O que é um </a:t>
            </a:r>
            <a:r>
              <a:rPr lang="pt-BR" sz="1400" b="1" i="1" dirty="0">
                <a:solidFill>
                  <a:srgbClr val="219D93"/>
                </a:solidFill>
              </a:rPr>
              <a:t>datacenter</a:t>
            </a:r>
            <a:r>
              <a:rPr lang="pt-BR" sz="1400" b="1" dirty="0">
                <a:solidFill>
                  <a:srgbClr val="219D93"/>
                </a:solidFill>
              </a:rPr>
              <a:t>?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Componentes - Os </a:t>
            </a:r>
            <a:r>
              <a:rPr lang="pt-BR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datacenters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podem ser divididos em três grandes blocos: (VERAS, 2015)</a:t>
            </a:r>
          </a:p>
          <a:p>
            <a:pPr marL="798513" lvl="1" indent="-342900">
              <a:spcBef>
                <a:spcPts val="0"/>
              </a:spcBef>
              <a:spcAft>
                <a:spcPts val="300"/>
              </a:spcAft>
              <a:buFont typeface="+mj-lt"/>
              <a:buAutoNum type="arabicPeriod"/>
              <a:defRPr/>
            </a:pP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Instalações: 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físicas; equipamentos de energia; e refrigeração;</a:t>
            </a:r>
          </a:p>
          <a:p>
            <a:pPr marL="798513" lvl="1" indent="-342900">
              <a:spcBef>
                <a:spcPts val="0"/>
              </a:spcBef>
              <a:spcAft>
                <a:spcPts val="300"/>
              </a:spcAft>
              <a:buFont typeface="+mj-lt"/>
              <a:buAutoNum type="arabicPeriod"/>
              <a:defRPr/>
            </a:pP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Gerenciamento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;</a:t>
            </a:r>
          </a:p>
          <a:p>
            <a:pPr marL="798513" lvl="1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  <a:defRPr/>
            </a:pP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TI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329053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ângulo 10"/>
          <p:cNvSpPr/>
          <p:nvPr/>
        </p:nvSpPr>
        <p:spPr>
          <a:xfrm rot="275902">
            <a:off x="7823599" y="1273007"/>
            <a:ext cx="626363" cy="541902"/>
          </a:xfrm>
          <a:custGeom>
            <a:avLst/>
            <a:gdLst>
              <a:gd name="connsiteX0" fmla="*/ 0 w 556537"/>
              <a:gd name="connsiteY0" fmla="*/ 0 h 349397"/>
              <a:gd name="connsiteX1" fmla="*/ 556537 w 556537"/>
              <a:gd name="connsiteY1" fmla="*/ 0 h 349397"/>
              <a:gd name="connsiteX2" fmla="*/ 556537 w 556537"/>
              <a:gd name="connsiteY2" fmla="*/ 349397 h 349397"/>
              <a:gd name="connsiteX3" fmla="*/ 0 w 556537"/>
              <a:gd name="connsiteY3" fmla="*/ 349397 h 349397"/>
              <a:gd name="connsiteX4" fmla="*/ 0 w 556537"/>
              <a:gd name="connsiteY4" fmla="*/ 0 h 349397"/>
              <a:gd name="connsiteX0" fmla="*/ 0 w 568569"/>
              <a:gd name="connsiteY0" fmla="*/ 0 h 541902"/>
              <a:gd name="connsiteX1" fmla="*/ 556537 w 568569"/>
              <a:gd name="connsiteY1" fmla="*/ 0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  <a:gd name="connsiteX0" fmla="*/ 0 w 568569"/>
              <a:gd name="connsiteY0" fmla="*/ 0 h 541902"/>
              <a:gd name="connsiteX1" fmla="*/ 556537 w 568569"/>
              <a:gd name="connsiteY1" fmla="*/ 108284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8569" h="541902">
                <a:moveTo>
                  <a:pt x="0" y="0"/>
                </a:moveTo>
                <a:lnTo>
                  <a:pt x="556537" y="108284"/>
                </a:lnTo>
                <a:lnTo>
                  <a:pt x="568569" y="541902"/>
                </a:lnTo>
                <a:lnTo>
                  <a:pt x="0" y="34939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13"/>
          <p:cNvSpPr/>
          <p:nvPr/>
        </p:nvSpPr>
        <p:spPr>
          <a:xfrm>
            <a:off x="696347" y="1125409"/>
            <a:ext cx="7471773" cy="334315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5" name="Grupo 7"/>
          <p:cNvGrpSpPr/>
          <p:nvPr/>
        </p:nvGrpSpPr>
        <p:grpSpPr>
          <a:xfrm>
            <a:off x="5660049" y="1406011"/>
            <a:ext cx="2786055" cy="2851956"/>
            <a:chOff x="8959367" y="2243285"/>
            <a:chExt cx="2952014" cy="2729264"/>
          </a:xfrm>
        </p:grpSpPr>
        <p:sp>
          <p:nvSpPr>
            <p:cNvPr id="16" name="Retângulo 15"/>
            <p:cNvSpPr/>
            <p:nvPr/>
          </p:nvSpPr>
          <p:spPr>
            <a:xfrm>
              <a:off x="8959368" y="2243286"/>
              <a:ext cx="2952013" cy="27292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7" name="Retângulo 16"/>
            <p:cNvSpPr/>
            <p:nvPr/>
          </p:nvSpPr>
          <p:spPr>
            <a:xfrm>
              <a:off x="8959367" y="2243285"/>
              <a:ext cx="2952013" cy="2729263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sp>
        <p:nvSpPr>
          <p:cNvPr id="18" name="CaixaDeTexto 17"/>
          <p:cNvSpPr txBox="1"/>
          <p:nvPr/>
        </p:nvSpPr>
        <p:spPr>
          <a:xfrm>
            <a:off x="369785" y="561729"/>
            <a:ext cx="52643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pt-B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Características de um datacenter</a:t>
            </a:r>
          </a:p>
        </p:txBody>
      </p:sp>
      <p:sp>
        <p:nvSpPr>
          <p:cNvPr id="19" name="Retângulo de cantos arredondados 5"/>
          <p:cNvSpPr/>
          <p:nvPr/>
        </p:nvSpPr>
        <p:spPr>
          <a:xfrm flipV="1">
            <a:off x="705609" y="4468561"/>
            <a:ext cx="7471773" cy="45719"/>
          </a:xfrm>
          <a:prstGeom prst="roundRect">
            <a:avLst/>
          </a:prstGeom>
          <a:solidFill>
            <a:srgbClr val="4BB7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CaixaDeTexto 19"/>
          <p:cNvSpPr txBox="1"/>
          <p:nvPr/>
        </p:nvSpPr>
        <p:spPr>
          <a:xfrm>
            <a:off x="937575" y="1658211"/>
            <a:ext cx="4619993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  <a:defRPr/>
            </a:pPr>
            <a:r>
              <a:rPr lang="pt-BR" sz="1400" b="1" dirty="0">
                <a:solidFill>
                  <a:srgbClr val="219D93"/>
                </a:solidFill>
              </a:rPr>
              <a:t>O que é um </a:t>
            </a:r>
            <a:r>
              <a:rPr lang="pt-BR" sz="1400" b="1" i="1" dirty="0">
                <a:solidFill>
                  <a:srgbClr val="219D93"/>
                </a:solidFill>
              </a:rPr>
              <a:t>datacenter</a:t>
            </a:r>
            <a:r>
              <a:rPr lang="pt-BR" sz="1400" b="1" dirty="0">
                <a:solidFill>
                  <a:srgbClr val="219D93"/>
                </a:solidFill>
              </a:rPr>
              <a:t>?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Principais serviços de TI do </a:t>
            </a:r>
            <a:r>
              <a:rPr lang="pt-BR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datacenter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 (VERAS, 2015)</a:t>
            </a:r>
          </a:p>
          <a:p>
            <a:pPr marL="342900" indent="-342900">
              <a:spcBef>
                <a:spcPts val="0"/>
              </a:spcBef>
              <a:spcAft>
                <a:spcPts val="300"/>
              </a:spcAft>
              <a:buFont typeface="+mj-lt"/>
              <a:buAutoNum type="arabicPeriod"/>
              <a:defRPr/>
            </a:pP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Serviços de rede: 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Realizados através da conexão entre os componentes  internos e deles com o mundo exterior.</a:t>
            </a:r>
          </a:p>
          <a:p>
            <a:pPr marL="741363" lvl="1" indent="-28575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As conexões são feitas através da arbitragem dos </a:t>
            </a:r>
            <a:r>
              <a:rPr lang="pt-BR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switches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;</a:t>
            </a:r>
          </a:p>
          <a:p>
            <a:pPr marL="741363" lvl="1" indent="-28575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Os </a:t>
            </a:r>
            <a:r>
              <a:rPr lang="pt-BR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switches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são dispositivos importantes de um projeto de conectividade IP e utilizados em várias camadas para definir a hierarquia do </a:t>
            </a:r>
            <a:r>
              <a:rPr lang="pt-BR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datacenter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</p:txBody>
      </p:sp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4795" y="1535594"/>
            <a:ext cx="2528827" cy="26214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640958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ângulo 10"/>
          <p:cNvSpPr/>
          <p:nvPr/>
        </p:nvSpPr>
        <p:spPr>
          <a:xfrm rot="275902">
            <a:off x="7823599" y="1251905"/>
            <a:ext cx="626363" cy="541902"/>
          </a:xfrm>
          <a:custGeom>
            <a:avLst/>
            <a:gdLst>
              <a:gd name="connsiteX0" fmla="*/ 0 w 556537"/>
              <a:gd name="connsiteY0" fmla="*/ 0 h 349397"/>
              <a:gd name="connsiteX1" fmla="*/ 556537 w 556537"/>
              <a:gd name="connsiteY1" fmla="*/ 0 h 349397"/>
              <a:gd name="connsiteX2" fmla="*/ 556537 w 556537"/>
              <a:gd name="connsiteY2" fmla="*/ 349397 h 349397"/>
              <a:gd name="connsiteX3" fmla="*/ 0 w 556537"/>
              <a:gd name="connsiteY3" fmla="*/ 349397 h 349397"/>
              <a:gd name="connsiteX4" fmla="*/ 0 w 556537"/>
              <a:gd name="connsiteY4" fmla="*/ 0 h 349397"/>
              <a:gd name="connsiteX0" fmla="*/ 0 w 568569"/>
              <a:gd name="connsiteY0" fmla="*/ 0 h 541902"/>
              <a:gd name="connsiteX1" fmla="*/ 556537 w 568569"/>
              <a:gd name="connsiteY1" fmla="*/ 0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  <a:gd name="connsiteX0" fmla="*/ 0 w 568569"/>
              <a:gd name="connsiteY0" fmla="*/ 0 h 541902"/>
              <a:gd name="connsiteX1" fmla="*/ 556537 w 568569"/>
              <a:gd name="connsiteY1" fmla="*/ 108284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8569" h="541902">
                <a:moveTo>
                  <a:pt x="0" y="0"/>
                </a:moveTo>
                <a:lnTo>
                  <a:pt x="556537" y="108284"/>
                </a:lnTo>
                <a:lnTo>
                  <a:pt x="568569" y="541902"/>
                </a:lnTo>
                <a:lnTo>
                  <a:pt x="0" y="34939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/>
          <p:cNvSpPr/>
          <p:nvPr/>
        </p:nvSpPr>
        <p:spPr>
          <a:xfrm>
            <a:off x="696347" y="1125409"/>
            <a:ext cx="7471773" cy="334315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26" name="Grupo 7"/>
          <p:cNvGrpSpPr/>
          <p:nvPr/>
        </p:nvGrpSpPr>
        <p:grpSpPr>
          <a:xfrm>
            <a:off x="5660049" y="1384909"/>
            <a:ext cx="2786055" cy="2851956"/>
            <a:chOff x="8959367" y="2243285"/>
            <a:chExt cx="2952014" cy="2729264"/>
          </a:xfrm>
        </p:grpSpPr>
        <p:sp>
          <p:nvSpPr>
            <p:cNvPr id="27" name="Retângulo 26"/>
            <p:cNvSpPr/>
            <p:nvPr/>
          </p:nvSpPr>
          <p:spPr>
            <a:xfrm>
              <a:off x="8959368" y="2243286"/>
              <a:ext cx="2952013" cy="27292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8" name="Retângulo 27"/>
            <p:cNvSpPr/>
            <p:nvPr/>
          </p:nvSpPr>
          <p:spPr>
            <a:xfrm>
              <a:off x="8959367" y="2243285"/>
              <a:ext cx="2952013" cy="2729263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sp>
        <p:nvSpPr>
          <p:cNvPr id="29" name="CaixaDeTexto 28"/>
          <p:cNvSpPr txBox="1"/>
          <p:nvPr/>
        </p:nvSpPr>
        <p:spPr>
          <a:xfrm>
            <a:off x="369785" y="561729"/>
            <a:ext cx="52643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pt-B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Características de um datacenter</a:t>
            </a:r>
          </a:p>
        </p:txBody>
      </p:sp>
      <p:sp>
        <p:nvSpPr>
          <p:cNvPr id="30" name="Retângulo de cantos arredondados 5"/>
          <p:cNvSpPr/>
          <p:nvPr/>
        </p:nvSpPr>
        <p:spPr>
          <a:xfrm flipV="1">
            <a:off x="705609" y="4468561"/>
            <a:ext cx="7471773" cy="45719"/>
          </a:xfrm>
          <a:prstGeom prst="roundRect">
            <a:avLst/>
          </a:prstGeom>
          <a:solidFill>
            <a:srgbClr val="4BB7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CaixaDeTexto 30"/>
          <p:cNvSpPr txBox="1"/>
          <p:nvPr/>
        </p:nvSpPr>
        <p:spPr>
          <a:xfrm>
            <a:off x="1023155" y="1619828"/>
            <a:ext cx="4358910" cy="25160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  <a:defRPr/>
            </a:pPr>
            <a:r>
              <a:rPr lang="pt-BR" sz="1400" b="1" dirty="0">
                <a:solidFill>
                  <a:srgbClr val="219D93"/>
                </a:solidFill>
              </a:rPr>
              <a:t>O que é um </a:t>
            </a:r>
            <a:r>
              <a:rPr lang="pt-BR" sz="1400" b="1" i="1" dirty="0">
                <a:solidFill>
                  <a:srgbClr val="219D93"/>
                </a:solidFill>
              </a:rPr>
              <a:t>datacenter</a:t>
            </a:r>
            <a:r>
              <a:rPr lang="pt-BR" sz="1400" b="1" dirty="0">
                <a:solidFill>
                  <a:srgbClr val="219D93"/>
                </a:solidFill>
              </a:rPr>
              <a:t>?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Principais serviços de TI do </a:t>
            </a:r>
            <a:r>
              <a:rPr lang="pt-BR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datacenter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 (VERAS, 2015)</a:t>
            </a:r>
          </a:p>
          <a:p>
            <a:pPr marL="342900" indent="-342900">
              <a:spcBef>
                <a:spcPts val="0"/>
              </a:spcBef>
              <a:spcAft>
                <a:spcPts val="300"/>
              </a:spcAft>
              <a:buFont typeface="+mj-lt"/>
              <a:buAutoNum type="arabicPeriod" startAt="2"/>
              <a:defRPr/>
            </a:pP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Serviços de segurança: 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firewall, permitindo o controle da navegação do usuário, negando acesso a aplicações e </a:t>
            </a:r>
            <a:r>
              <a:rPr lang="pt-BR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sites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desnecessários, incorporando também um sistema que permite aos gestores monitorar as atividades de cada usuário.</a:t>
            </a:r>
          </a:p>
          <a:p>
            <a:pPr marL="741363" lvl="1" indent="-28575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Incluem ainda serviços providos por sistemas de detecção de intrusão e prevenção e filtragem de pacotes. </a:t>
            </a:r>
          </a:p>
        </p:txBody>
      </p:sp>
      <p:pic>
        <p:nvPicPr>
          <p:cNvPr id="3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4795" y="1514492"/>
            <a:ext cx="2528827" cy="26214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443706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ângulo 10"/>
          <p:cNvSpPr/>
          <p:nvPr/>
        </p:nvSpPr>
        <p:spPr>
          <a:xfrm rot="275902">
            <a:off x="7823599" y="1251905"/>
            <a:ext cx="626363" cy="541902"/>
          </a:xfrm>
          <a:custGeom>
            <a:avLst/>
            <a:gdLst>
              <a:gd name="connsiteX0" fmla="*/ 0 w 556537"/>
              <a:gd name="connsiteY0" fmla="*/ 0 h 349397"/>
              <a:gd name="connsiteX1" fmla="*/ 556537 w 556537"/>
              <a:gd name="connsiteY1" fmla="*/ 0 h 349397"/>
              <a:gd name="connsiteX2" fmla="*/ 556537 w 556537"/>
              <a:gd name="connsiteY2" fmla="*/ 349397 h 349397"/>
              <a:gd name="connsiteX3" fmla="*/ 0 w 556537"/>
              <a:gd name="connsiteY3" fmla="*/ 349397 h 349397"/>
              <a:gd name="connsiteX4" fmla="*/ 0 w 556537"/>
              <a:gd name="connsiteY4" fmla="*/ 0 h 349397"/>
              <a:gd name="connsiteX0" fmla="*/ 0 w 568569"/>
              <a:gd name="connsiteY0" fmla="*/ 0 h 541902"/>
              <a:gd name="connsiteX1" fmla="*/ 556537 w 568569"/>
              <a:gd name="connsiteY1" fmla="*/ 0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  <a:gd name="connsiteX0" fmla="*/ 0 w 568569"/>
              <a:gd name="connsiteY0" fmla="*/ 0 h 541902"/>
              <a:gd name="connsiteX1" fmla="*/ 556537 w 568569"/>
              <a:gd name="connsiteY1" fmla="*/ 108284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8569" h="541902">
                <a:moveTo>
                  <a:pt x="0" y="0"/>
                </a:moveTo>
                <a:lnTo>
                  <a:pt x="556537" y="108284"/>
                </a:lnTo>
                <a:lnTo>
                  <a:pt x="568569" y="541902"/>
                </a:lnTo>
                <a:lnTo>
                  <a:pt x="0" y="34939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Retângulo 22"/>
          <p:cNvSpPr/>
          <p:nvPr/>
        </p:nvSpPr>
        <p:spPr>
          <a:xfrm>
            <a:off x="696347" y="1125409"/>
            <a:ext cx="7471773" cy="334315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24" name="Grupo 7"/>
          <p:cNvGrpSpPr/>
          <p:nvPr/>
        </p:nvGrpSpPr>
        <p:grpSpPr>
          <a:xfrm>
            <a:off x="5660049" y="1384909"/>
            <a:ext cx="2786055" cy="2851956"/>
            <a:chOff x="8959367" y="2243285"/>
            <a:chExt cx="2952014" cy="2729264"/>
          </a:xfrm>
        </p:grpSpPr>
        <p:sp>
          <p:nvSpPr>
            <p:cNvPr id="25" name="Retângulo 24"/>
            <p:cNvSpPr/>
            <p:nvPr/>
          </p:nvSpPr>
          <p:spPr>
            <a:xfrm>
              <a:off x="8959368" y="2243286"/>
              <a:ext cx="2952013" cy="27292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8" name="Retângulo 27"/>
            <p:cNvSpPr/>
            <p:nvPr/>
          </p:nvSpPr>
          <p:spPr>
            <a:xfrm>
              <a:off x="8959367" y="2243285"/>
              <a:ext cx="2952013" cy="2729263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sp>
        <p:nvSpPr>
          <p:cNvPr id="29" name="CaixaDeTexto 28"/>
          <p:cNvSpPr txBox="1"/>
          <p:nvPr/>
        </p:nvSpPr>
        <p:spPr>
          <a:xfrm>
            <a:off x="369785" y="561729"/>
            <a:ext cx="52643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pt-B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Características de um datacenter</a:t>
            </a:r>
          </a:p>
        </p:txBody>
      </p:sp>
      <p:sp>
        <p:nvSpPr>
          <p:cNvPr id="30" name="Retângulo de cantos arredondados 5"/>
          <p:cNvSpPr/>
          <p:nvPr/>
        </p:nvSpPr>
        <p:spPr>
          <a:xfrm flipV="1">
            <a:off x="705609" y="4468561"/>
            <a:ext cx="7471773" cy="45719"/>
          </a:xfrm>
          <a:prstGeom prst="roundRect">
            <a:avLst/>
          </a:prstGeom>
          <a:solidFill>
            <a:srgbClr val="4BB7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CaixaDeTexto 30"/>
          <p:cNvSpPr txBox="1"/>
          <p:nvPr/>
        </p:nvSpPr>
        <p:spPr>
          <a:xfrm>
            <a:off x="1023155" y="1963421"/>
            <a:ext cx="4358910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  <a:defRPr/>
            </a:pPr>
            <a:r>
              <a:rPr lang="pt-BR" sz="1400" b="1" dirty="0">
                <a:solidFill>
                  <a:srgbClr val="219D93"/>
                </a:solidFill>
              </a:rPr>
              <a:t>O que é um </a:t>
            </a:r>
            <a:r>
              <a:rPr lang="pt-BR" sz="1400" b="1" i="1" dirty="0">
                <a:solidFill>
                  <a:srgbClr val="219D93"/>
                </a:solidFill>
              </a:rPr>
              <a:t>datacenter</a:t>
            </a:r>
            <a:r>
              <a:rPr lang="pt-BR" sz="1400" b="1" dirty="0">
                <a:solidFill>
                  <a:srgbClr val="219D93"/>
                </a:solidFill>
              </a:rPr>
              <a:t>?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Principais serviços de TI do </a:t>
            </a:r>
            <a:r>
              <a:rPr lang="pt-BR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datacenter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 (VERAS, 2015)</a:t>
            </a: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spcAft>
                <a:spcPts val="300"/>
              </a:spcAft>
              <a:buFont typeface="+mj-lt"/>
              <a:buAutoNum type="arabicPeriod" startAt="3"/>
              <a:defRPr/>
            </a:pP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Processamento: 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Está relacionado diretamente com o desempenho do </a:t>
            </a:r>
            <a:r>
              <a:rPr lang="pt-BR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datacenter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Envolvem os servidores, os sistemas operacionais e os processadores. </a:t>
            </a:r>
          </a:p>
        </p:txBody>
      </p:sp>
      <p:pic>
        <p:nvPicPr>
          <p:cNvPr id="3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4795" y="1514492"/>
            <a:ext cx="2528827" cy="26214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812542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8967</TotalTime>
  <Words>2180</Words>
  <Application>Microsoft Office PowerPoint</Application>
  <PresentationFormat>Apresentação na tela (16:9)</PresentationFormat>
  <Paragraphs>160</Paragraphs>
  <Slides>29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29</vt:i4>
      </vt:variant>
    </vt:vector>
  </HeadingPairs>
  <TitlesOfParts>
    <vt:vector size="33" baseType="lpstr">
      <vt:lpstr>Arial</vt:lpstr>
      <vt:lpstr>Calibri</vt:lpstr>
      <vt:lpstr>Courier New</vt:lpstr>
      <vt:lpstr>Office Theme</vt:lpstr>
      <vt:lpstr>Gestão de Infraestrutura de TI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>Estácio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Luís Rodrigues</dc:creator>
  <cp:lastModifiedBy>Andre Braga</cp:lastModifiedBy>
  <cp:revision>557</cp:revision>
  <dcterms:created xsi:type="dcterms:W3CDTF">2014-11-17T17:44:06Z</dcterms:created>
  <dcterms:modified xsi:type="dcterms:W3CDTF">2018-12-26T06:42:32Z</dcterms:modified>
</cp:coreProperties>
</file>